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2" roundtripDataSignature="AMtx7mg9Tlu4SGZMfhTEnjd1ZWhYv5EU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0DA6218-981A-4290-8597-F04381307AA4}">
  <a:tblStyle styleId="{60DA6218-981A-4290-8597-F04381307A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fill>
          <a:solidFill>
            <a:schemeClr val="accent1">
              <a:alpha val="20000"/>
            </a:schemeClr>
          </a:solidFill>
        </a:fill>
      </a:tcStyle>
    </a:band1H>
    <a:band2H>
      <a:tcTxStyle b="off" i="off"/>
    </a:band2H>
    <a:band1V>
      <a:tcTxStyle b="off" i="off"/>
      <a:tcStyle>
        <a:fill>
          <a:solidFill>
            <a:schemeClr val="accent1">
              <a:alpha val="20000"/>
            </a:schemeClr>
          </a:solidFill>
        </a:fill>
      </a:tcStyle>
    </a:band1V>
    <a:band2V>
      <a:tcTxStyle b="off" i="off"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</a:seCell>
    <a:swCell>
      <a:tcTxStyle b="off" i="off"/>
    </a:swCell>
    <a:firstRow>
      <a:tcTxStyle b="on" i="off"/>
      <a:tcStyle>
        <a:tcBdr>
          <a:bottom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</a:neCell>
    <a:nwCell>
      <a:tcTxStyle b="off" i="off"/>
    </a:nwCell>
  </a:tblStyle>
  <a:tblStyle styleId="{BF6EC2B2-CD0E-4AFB-A225-5554A81E0B23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8D90327E-F104-4F01-9131-D8C2B95383A2}" styleName="Table_2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32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09" name="Google Shape;30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97" name="Google Shape;39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27" name="Google Shape;42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40" name="Google Shape;44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2" name="Google Shape;45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44" name="Google Shape;544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64" name="Google Shape;56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6" name="Google Shape;57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1" name="Google Shape;601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21" name="Google Shape;62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1" name="Google Shape;641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59" name="Google Shape;659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69" name="Google Shape;669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86" name="Google Shape;686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95" name="Google Shape;69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8" name="Google Shape;718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3" name="Google Shape;12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6" name="Google Shape;22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8" name="Google Shape;23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6" name="Google Shape;29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קופית כותרת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rt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7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טקסט אנכי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6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אנכית וטקסט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7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8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ריק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9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השוואה" type="twoTxTwoObj">
  <p:cSld name="TWO_OBJECTS_WITH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4" name="Google Shape;34;p3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3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מקטע עליונה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3" name="Google Shape;43;p31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ני תכנים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32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3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וכן עם כיתוב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4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תמונה עם כיתוב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5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1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6"/>
          <p:cNvSpPr txBox="1"/>
          <p:nvPr>
            <p:ph idx="10" type="dt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4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4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4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4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4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4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4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4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www.math-play.com/adding-and-subtracting-integers-pirate-game/adding-and-subtracting-integers-pirate-game_html5.html" TargetMode="External"/><Relationship Id="rId4" Type="http://schemas.openxmlformats.org/officeDocument/2006/relationships/slide" Target="/ppt/slides/slide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19.xml"/><Relationship Id="rId10" Type="http://schemas.openxmlformats.org/officeDocument/2006/relationships/slide" Target="/ppt/slides/slide17.xml"/><Relationship Id="rId13" Type="http://schemas.openxmlformats.org/officeDocument/2006/relationships/slide" Target="/ppt/slides/slide22.xml"/><Relationship Id="rId12" Type="http://schemas.openxmlformats.org/officeDocument/2006/relationships/slide" Target="/ppt/slides/slide2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7.xml"/><Relationship Id="rId4" Type="http://schemas.openxmlformats.org/officeDocument/2006/relationships/image" Target="../media/image3.png"/><Relationship Id="rId9" Type="http://schemas.openxmlformats.org/officeDocument/2006/relationships/slide" Target="/ppt/slides/slide25.xml"/><Relationship Id="rId15" Type="http://schemas.openxmlformats.org/officeDocument/2006/relationships/slide" Target="/ppt/slides/slide23.xml"/><Relationship Id="rId14" Type="http://schemas.openxmlformats.org/officeDocument/2006/relationships/slide" Target="/ppt/slides/slide16.xml"/><Relationship Id="rId17" Type="http://schemas.openxmlformats.org/officeDocument/2006/relationships/slide" Target="/ppt/slides/slide24.xml"/><Relationship Id="rId16" Type="http://schemas.openxmlformats.org/officeDocument/2006/relationships/slide" Target="/ppt/slides/slide5.xml"/><Relationship Id="rId5" Type="http://schemas.openxmlformats.org/officeDocument/2006/relationships/slide" Target="/ppt/slides/slide8.xml"/><Relationship Id="rId6" Type="http://schemas.openxmlformats.org/officeDocument/2006/relationships/slide" Target="/ppt/slides/slide10.xml"/><Relationship Id="rId18" Type="http://schemas.openxmlformats.org/officeDocument/2006/relationships/slide" Target="/ppt/slides/slide7.xml"/><Relationship Id="rId7" Type="http://schemas.openxmlformats.org/officeDocument/2006/relationships/slide" Target="/ppt/slides/slide11.xml"/><Relationship Id="rId8" Type="http://schemas.openxmlformats.org/officeDocument/2006/relationships/slide" Target="/ppt/slides/slide15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slide" Target="/ppt/slides/slide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4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882595" y="1542926"/>
            <a:ext cx="10440062" cy="19266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b="1" lang="iw-IL" sz="5400"/>
              <a:t>פעולות החשבון במספרים מכוונים 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073426" y="4218553"/>
            <a:ext cx="10058400" cy="17645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iw-IL" sz="1800">
                <a:latin typeface="David"/>
                <a:ea typeface="David"/>
                <a:cs typeface="David"/>
                <a:sym typeface="David"/>
              </a:rPr>
              <a:t>ד"ר יחיאל תנעמי</a:t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iw-IL" sz="1200">
                <a:latin typeface="David"/>
                <a:ea typeface="David"/>
                <a:cs typeface="David"/>
                <a:sym typeface="David"/>
              </a:rPr>
              <a:t>חט"ב קבוצת יבנה</a:t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iw-IL" sz="1200">
                <a:latin typeface="David"/>
                <a:ea typeface="David"/>
                <a:cs typeface="David"/>
                <a:sym typeface="David"/>
              </a:rPr>
              <a:t>מכללת חמדת הדרום</a:t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iw-IL" sz="1200">
                <a:latin typeface="David"/>
                <a:ea typeface="David"/>
                <a:cs typeface="David"/>
                <a:sym typeface="David"/>
              </a:rPr>
              <a:t>מחוז התיישבותי</a:t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latin typeface="David"/>
              <a:ea typeface="David"/>
              <a:cs typeface="David"/>
              <a:sym typeface="David"/>
            </a:endParaRPr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rPr lang="iw-IL" sz="1700"/>
              <a:t>המודל המוצע הוא פרי עבודה משותפת עם הגב' עירית זילבר-מלמד</a:t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r>
              <a:t/>
            </a:r>
            <a:endParaRPr/>
          </a:p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>
              <a:latin typeface="David"/>
              <a:ea typeface="David"/>
              <a:cs typeface="David"/>
              <a:sym typeface="Davi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0"/>
          <p:cNvSpPr txBox="1"/>
          <p:nvPr/>
        </p:nvSpPr>
        <p:spPr>
          <a:xfrm>
            <a:off x="0" y="19960"/>
            <a:ext cx="5715054" cy="712464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7500"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b="0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חיבור מספרים שוני סימן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10"/>
          <p:cNvSpPr txBox="1"/>
          <p:nvPr/>
        </p:nvSpPr>
        <p:spPr>
          <a:xfrm>
            <a:off x="682410" y="1160236"/>
            <a:ext cx="3882816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-5+2=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0"/>
          <p:cNvSpPr txBox="1"/>
          <p:nvPr/>
        </p:nvSpPr>
        <p:spPr>
          <a:xfrm>
            <a:off x="682410" y="1882756"/>
            <a:ext cx="3882813" cy="40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10"/>
          <p:cNvSpPr txBox="1"/>
          <p:nvPr/>
        </p:nvSpPr>
        <p:spPr>
          <a:xfrm>
            <a:off x="2546439" y="3443914"/>
            <a:ext cx="5041656" cy="2993186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t" bIns="45700" lIns="0" spcFirstLastPara="1" rIns="0" wrap="square" tIns="45700">
            <a:normAutofit lnSpcReduction="10000"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שאלות מנחות: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האם המספרים שלפנינו הם שווי סימן או שוני סימן?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לאיזה מספר יש יותר יחידות? (סימן)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בכמה יותר? (הפרש)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הכללה: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סימן: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כמו של המספר שיש לו יותר יחידות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יחידות: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הפרש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6" name="Google Shape;316;p10"/>
          <p:cNvGrpSpPr/>
          <p:nvPr/>
        </p:nvGrpSpPr>
        <p:grpSpPr>
          <a:xfrm>
            <a:off x="699338" y="1925089"/>
            <a:ext cx="1449428" cy="255237"/>
            <a:chOff x="699338" y="2229901"/>
            <a:chExt cx="1449428" cy="255237"/>
          </a:xfrm>
        </p:grpSpPr>
        <p:grpSp>
          <p:nvGrpSpPr>
            <p:cNvPr id="317" name="Google Shape;317;p10"/>
            <p:cNvGrpSpPr/>
            <p:nvPr/>
          </p:nvGrpSpPr>
          <p:grpSpPr>
            <a:xfrm>
              <a:off x="699338" y="2229901"/>
              <a:ext cx="270933" cy="253998"/>
              <a:chOff x="1114208" y="2636306"/>
              <a:chExt cx="270933" cy="253998"/>
            </a:xfrm>
          </p:grpSpPr>
          <p:sp>
            <p:nvSpPr>
              <p:cNvPr id="318" name="Google Shape;318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19" name="Google Shape;319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20" name="Google Shape;320;p10"/>
            <p:cNvGrpSpPr/>
            <p:nvPr/>
          </p:nvGrpSpPr>
          <p:grpSpPr>
            <a:xfrm>
              <a:off x="995671" y="2229901"/>
              <a:ext cx="270933" cy="253998"/>
              <a:chOff x="1114208" y="2636306"/>
              <a:chExt cx="270933" cy="253998"/>
            </a:xfrm>
          </p:grpSpPr>
          <p:sp>
            <p:nvSpPr>
              <p:cNvPr id="321" name="Google Shape;321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22" name="Google Shape;322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23" name="Google Shape;323;p10"/>
            <p:cNvGrpSpPr/>
            <p:nvPr/>
          </p:nvGrpSpPr>
          <p:grpSpPr>
            <a:xfrm>
              <a:off x="1300471" y="2229901"/>
              <a:ext cx="270933" cy="253998"/>
              <a:chOff x="1114208" y="2636306"/>
              <a:chExt cx="270933" cy="253998"/>
            </a:xfrm>
          </p:grpSpPr>
          <p:sp>
            <p:nvSpPr>
              <p:cNvPr id="324" name="Google Shape;324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25" name="Google Shape;325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26" name="Google Shape;326;p10"/>
            <p:cNvGrpSpPr/>
            <p:nvPr/>
          </p:nvGrpSpPr>
          <p:grpSpPr>
            <a:xfrm>
              <a:off x="1591231" y="2231140"/>
              <a:ext cx="270933" cy="253998"/>
              <a:chOff x="1114208" y="2636306"/>
              <a:chExt cx="270933" cy="253998"/>
            </a:xfrm>
          </p:grpSpPr>
          <p:sp>
            <p:nvSpPr>
              <p:cNvPr id="327" name="Google Shape;327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28" name="Google Shape;328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29" name="Google Shape;329;p10"/>
            <p:cNvGrpSpPr/>
            <p:nvPr/>
          </p:nvGrpSpPr>
          <p:grpSpPr>
            <a:xfrm>
              <a:off x="1877833" y="2231140"/>
              <a:ext cx="270933" cy="253998"/>
              <a:chOff x="1114208" y="2636306"/>
              <a:chExt cx="270933" cy="253998"/>
            </a:xfrm>
          </p:grpSpPr>
          <p:sp>
            <p:nvSpPr>
              <p:cNvPr id="330" name="Google Shape;330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31" name="Google Shape;331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332" name="Google Shape;332;p10"/>
          <p:cNvGrpSpPr/>
          <p:nvPr/>
        </p:nvGrpSpPr>
        <p:grpSpPr>
          <a:xfrm>
            <a:off x="720291" y="2295591"/>
            <a:ext cx="575733" cy="262465"/>
            <a:chOff x="6426200" y="2582336"/>
            <a:chExt cx="575733" cy="262465"/>
          </a:xfrm>
        </p:grpSpPr>
        <p:grpSp>
          <p:nvGrpSpPr>
            <p:cNvPr id="333" name="Google Shape;333;p10"/>
            <p:cNvGrpSpPr/>
            <p:nvPr/>
          </p:nvGrpSpPr>
          <p:grpSpPr>
            <a:xfrm>
              <a:off x="6426200" y="2582336"/>
              <a:ext cx="270933" cy="253998"/>
              <a:chOff x="2912537" y="2620717"/>
              <a:chExt cx="2101490" cy="2125141"/>
            </a:xfrm>
          </p:grpSpPr>
          <p:grpSp>
            <p:nvGrpSpPr>
              <p:cNvPr id="334" name="Google Shape;334;p10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335" name="Google Shape;335;p10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336" name="Google Shape;336;p10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337" name="Google Shape;337;p10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38" name="Google Shape;338;p10"/>
            <p:cNvGrpSpPr/>
            <p:nvPr/>
          </p:nvGrpSpPr>
          <p:grpSpPr>
            <a:xfrm>
              <a:off x="6731000" y="2590803"/>
              <a:ext cx="270933" cy="253998"/>
              <a:chOff x="2912537" y="2620717"/>
              <a:chExt cx="2101490" cy="2125141"/>
            </a:xfrm>
          </p:grpSpPr>
          <p:grpSp>
            <p:nvGrpSpPr>
              <p:cNvPr id="339" name="Google Shape;339;p10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340" name="Google Shape;340;p10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341" name="Google Shape;341;p10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342" name="Google Shape;342;p10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343" name="Google Shape;343;p10"/>
          <p:cNvSpPr txBox="1"/>
          <p:nvPr/>
        </p:nvSpPr>
        <p:spPr>
          <a:xfrm>
            <a:off x="682407" y="2574167"/>
            <a:ext cx="3882816" cy="584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-5+2=-3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4" name="Google Shape;344;p10"/>
          <p:cNvGrpSpPr/>
          <p:nvPr/>
        </p:nvGrpSpPr>
        <p:grpSpPr>
          <a:xfrm>
            <a:off x="662753" y="1932127"/>
            <a:ext cx="632665" cy="622404"/>
            <a:chOff x="682409" y="1939908"/>
            <a:chExt cx="632665" cy="622404"/>
          </a:xfrm>
        </p:grpSpPr>
        <p:cxnSp>
          <p:nvCxnSpPr>
            <p:cNvPr id="345" name="Google Shape;345;p10"/>
            <p:cNvCxnSpPr/>
            <p:nvPr/>
          </p:nvCxnSpPr>
          <p:spPr>
            <a:xfrm flipH="1" rot="10800000">
              <a:off x="682409" y="1939908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6" name="Google Shape;346;p10"/>
            <p:cNvCxnSpPr/>
            <p:nvPr/>
          </p:nvCxnSpPr>
          <p:spPr>
            <a:xfrm flipH="1" rot="10800000">
              <a:off x="996734" y="1958958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7" name="Google Shape;347;p10"/>
            <p:cNvCxnSpPr/>
            <p:nvPr/>
          </p:nvCxnSpPr>
          <p:spPr>
            <a:xfrm flipH="1" rot="10800000">
              <a:off x="710984" y="233043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48" name="Google Shape;348;p10"/>
            <p:cNvCxnSpPr/>
            <p:nvPr/>
          </p:nvCxnSpPr>
          <p:spPr>
            <a:xfrm flipH="1" rot="10800000">
              <a:off x="1025309" y="234948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49" name="Google Shape;349;p10"/>
          <p:cNvSpPr txBox="1"/>
          <p:nvPr/>
        </p:nvSpPr>
        <p:spPr>
          <a:xfrm>
            <a:off x="6592143" y="1160237"/>
            <a:ext cx="3882816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+5-2=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0"/>
          <p:cNvSpPr txBox="1"/>
          <p:nvPr/>
        </p:nvSpPr>
        <p:spPr>
          <a:xfrm>
            <a:off x="6592143" y="1882757"/>
            <a:ext cx="3882813" cy="40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1" name="Google Shape;351;p10"/>
          <p:cNvGrpSpPr/>
          <p:nvPr/>
        </p:nvGrpSpPr>
        <p:grpSpPr>
          <a:xfrm>
            <a:off x="6609071" y="2289154"/>
            <a:ext cx="567266" cy="253998"/>
            <a:chOff x="699338" y="2229901"/>
            <a:chExt cx="567266" cy="253998"/>
          </a:xfrm>
        </p:grpSpPr>
        <p:grpSp>
          <p:nvGrpSpPr>
            <p:cNvPr id="352" name="Google Shape;352;p10"/>
            <p:cNvGrpSpPr/>
            <p:nvPr/>
          </p:nvGrpSpPr>
          <p:grpSpPr>
            <a:xfrm>
              <a:off x="699338" y="2229901"/>
              <a:ext cx="270933" cy="253998"/>
              <a:chOff x="1114208" y="2636306"/>
              <a:chExt cx="270933" cy="253998"/>
            </a:xfrm>
          </p:grpSpPr>
          <p:sp>
            <p:nvSpPr>
              <p:cNvPr id="353" name="Google Shape;353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54" name="Google Shape;354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55" name="Google Shape;355;p10"/>
            <p:cNvGrpSpPr/>
            <p:nvPr/>
          </p:nvGrpSpPr>
          <p:grpSpPr>
            <a:xfrm>
              <a:off x="995671" y="2229901"/>
              <a:ext cx="270933" cy="253998"/>
              <a:chOff x="1114208" y="2636306"/>
              <a:chExt cx="270933" cy="253998"/>
            </a:xfrm>
          </p:grpSpPr>
          <p:sp>
            <p:nvSpPr>
              <p:cNvPr id="356" name="Google Shape;356;p10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57" name="Google Shape;357;p10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358" name="Google Shape;358;p10"/>
          <p:cNvSpPr txBox="1"/>
          <p:nvPr/>
        </p:nvSpPr>
        <p:spPr>
          <a:xfrm>
            <a:off x="6592140" y="2574168"/>
            <a:ext cx="3882816" cy="584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+5-2=+3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9" name="Google Shape;359;p10"/>
          <p:cNvGrpSpPr/>
          <p:nvPr/>
        </p:nvGrpSpPr>
        <p:grpSpPr>
          <a:xfrm>
            <a:off x="6574482" y="1815085"/>
            <a:ext cx="1513646" cy="265635"/>
            <a:chOff x="7248113" y="1923055"/>
            <a:chExt cx="1513646" cy="265635"/>
          </a:xfrm>
        </p:grpSpPr>
        <p:grpSp>
          <p:nvGrpSpPr>
            <p:cNvPr id="360" name="Google Shape;360;p10"/>
            <p:cNvGrpSpPr/>
            <p:nvPr/>
          </p:nvGrpSpPr>
          <p:grpSpPr>
            <a:xfrm>
              <a:off x="8490826" y="1934692"/>
              <a:ext cx="270933" cy="253998"/>
              <a:chOff x="2912537" y="2620717"/>
              <a:chExt cx="2101490" cy="2125141"/>
            </a:xfrm>
          </p:grpSpPr>
          <p:grpSp>
            <p:nvGrpSpPr>
              <p:cNvPr id="361" name="Google Shape;361;p10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362" name="Google Shape;362;p10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363" name="Google Shape;363;p10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364" name="Google Shape;364;p10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365" name="Google Shape;365;p10"/>
            <p:cNvGrpSpPr/>
            <p:nvPr/>
          </p:nvGrpSpPr>
          <p:grpSpPr>
            <a:xfrm>
              <a:off x="7248113" y="1923056"/>
              <a:ext cx="575733" cy="262465"/>
              <a:chOff x="6426200" y="2582336"/>
              <a:chExt cx="575733" cy="262465"/>
            </a:xfrm>
          </p:grpSpPr>
          <p:grpSp>
            <p:nvGrpSpPr>
              <p:cNvPr id="366" name="Google Shape;366;p10"/>
              <p:cNvGrpSpPr/>
              <p:nvPr/>
            </p:nvGrpSpPr>
            <p:grpSpPr>
              <a:xfrm>
                <a:off x="6426200" y="2582336"/>
                <a:ext cx="270933" cy="253998"/>
                <a:chOff x="2912537" y="2620717"/>
                <a:chExt cx="2101490" cy="2125141"/>
              </a:xfrm>
            </p:grpSpPr>
            <p:grpSp>
              <p:nvGrpSpPr>
                <p:cNvPr id="367" name="Google Shape;367;p10"/>
                <p:cNvGrpSpPr/>
                <p:nvPr/>
              </p:nvGrpSpPr>
              <p:grpSpPr>
                <a:xfrm>
                  <a:off x="2912537" y="2620717"/>
                  <a:ext cx="2101490" cy="2125141"/>
                  <a:chOff x="5940715" y="2810920"/>
                  <a:chExt cx="688682" cy="637359"/>
                </a:xfrm>
              </p:grpSpPr>
              <p:sp>
                <p:nvSpPr>
                  <p:cNvPr id="368" name="Google Shape;368;p10"/>
                  <p:cNvSpPr/>
                  <p:nvPr/>
                </p:nvSpPr>
                <p:spPr>
                  <a:xfrm>
                    <a:off x="5940715" y="2810920"/>
                    <a:ext cx="688682" cy="637359"/>
                  </a:xfrm>
                  <a:prstGeom prst="flowChartConnector">
                    <a:avLst/>
                  </a:prstGeom>
                  <a:solidFill>
                    <a:schemeClr val="accent1"/>
                  </a:solidFill>
                  <a:ln cap="flat" cmpd="sng" w="12700">
                    <a:solidFill>
                      <a:srgbClr val="42719B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369" name="Google Shape;369;p10"/>
                  <p:cNvCxnSpPr/>
                  <p:nvPr/>
                </p:nvCxnSpPr>
                <p:spPr>
                  <a:xfrm>
                    <a:off x="6073199" y="3123339"/>
                    <a:ext cx="426713" cy="2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</p:grpSp>
            <p:cxnSp>
              <p:nvCxnSpPr>
                <p:cNvPr id="370" name="Google Shape;370;p10"/>
                <p:cNvCxnSpPr/>
                <p:nvPr/>
              </p:nvCxnSpPr>
              <p:spPr>
                <a:xfrm>
                  <a:off x="3963283" y="3001441"/>
                  <a:ext cx="0" cy="68184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71" name="Google Shape;371;p10"/>
              <p:cNvGrpSpPr/>
              <p:nvPr/>
            </p:nvGrpSpPr>
            <p:grpSpPr>
              <a:xfrm>
                <a:off x="6731000" y="2590803"/>
                <a:ext cx="270933" cy="253998"/>
                <a:chOff x="2912537" y="2620717"/>
                <a:chExt cx="2101490" cy="2125141"/>
              </a:xfrm>
            </p:grpSpPr>
            <p:grpSp>
              <p:nvGrpSpPr>
                <p:cNvPr id="372" name="Google Shape;372;p10"/>
                <p:cNvGrpSpPr/>
                <p:nvPr/>
              </p:nvGrpSpPr>
              <p:grpSpPr>
                <a:xfrm>
                  <a:off x="2912537" y="2620717"/>
                  <a:ext cx="2101490" cy="2125141"/>
                  <a:chOff x="5940715" y="2810920"/>
                  <a:chExt cx="688682" cy="637359"/>
                </a:xfrm>
              </p:grpSpPr>
              <p:sp>
                <p:nvSpPr>
                  <p:cNvPr id="373" name="Google Shape;373;p10"/>
                  <p:cNvSpPr/>
                  <p:nvPr/>
                </p:nvSpPr>
                <p:spPr>
                  <a:xfrm>
                    <a:off x="5940715" y="2810920"/>
                    <a:ext cx="688682" cy="637359"/>
                  </a:xfrm>
                  <a:prstGeom prst="flowChartConnector">
                    <a:avLst/>
                  </a:prstGeom>
                  <a:solidFill>
                    <a:schemeClr val="accent1"/>
                  </a:solidFill>
                  <a:ln cap="flat" cmpd="sng" w="12700">
                    <a:solidFill>
                      <a:srgbClr val="42719B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374" name="Google Shape;374;p10"/>
                  <p:cNvCxnSpPr/>
                  <p:nvPr/>
                </p:nvCxnSpPr>
                <p:spPr>
                  <a:xfrm>
                    <a:off x="6073199" y="3123339"/>
                    <a:ext cx="426713" cy="2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</p:grpSp>
            <p:cxnSp>
              <p:nvCxnSpPr>
                <p:cNvPr id="375" name="Google Shape;375;p10"/>
                <p:cNvCxnSpPr/>
                <p:nvPr/>
              </p:nvCxnSpPr>
              <p:spPr>
                <a:xfrm>
                  <a:off x="3963283" y="3001441"/>
                  <a:ext cx="0" cy="68184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76" name="Google Shape;376;p10"/>
            <p:cNvGrpSpPr/>
            <p:nvPr/>
          </p:nvGrpSpPr>
          <p:grpSpPr>
            <a:xfrm>
              <a:off x="7891580" y="1923055"/>
              <a:ext cx="575733" cy="262465"/>
              <a:chOff x="6426200" y="2582336"/>
              <a:chExt cx="575733" cy="262465"/>
            </a:xfrm>
          </p:grpSpPr>
          <p:grpSp>
            <p:nvGrpSpPr>
              <p:cNvPr id="377" name="Google Shape;377;p10"/>
              <p:cNvGrpSpPr/>
              <p:nvPr/>
            </p:nvGrpSpPr>
            <p:grpSpPr>
              <a:xfrm>
                <a:off x="6426200" y="2582336"/>
                <a:ext cx="270933" cy="253998"/>
                <a:chOff x="2912537" y="2620717"/>
                <a:chExt cx="2101490" cy="2125141"/>
              </a:xfrm>
            </p:grpSpPr>
            <p:grpSp>
              <p:nvGrpSpPr>
                <p:cNvPr id="378" name="Google Shape;378;p10"/>
                <p:cNvGrpSpPr/>
                <p:nvPr/>
              </p:nvGrpSpPr>
              <p:grpSpPr>
                <a:xfrm>
                  <a:off x="2912537" y="2620717"/>
                  <a:ext cx="2101490" cy="2125141"/>
                  <a:chOff x="5940715" y="2810920"/>
                  <a:chExt cx="688682" cy="637359"/>
                </a:xfrm>
              </p:grpSpPr>
              <p:sp>
                <p:nvSpPr>
                  <p:cNvPr id="379" name="Google Shape;379;p10"/>
                  <p:cNvSpPr/>
                  <p:nvPr/>
                </p:nvSpPr>
                <p:spPr>
                  <a:xfrm>
                    <a:off x="5940715" y="2810920"/>
                    <a:ext cx="688682" cy="637359"/>
                  </a:xfrm>
                  <a:prstGeom prst="flowChartConnector">
                    <a:avLst/>
                  </a:prstGeom>
                  <a:solidFill>
                    <a:schemeClr val="accent1"/>
                  </a:solidFill>
                  <a:ln cap="flat" cmpd="sng" w="12700">
                    <a:solidFill>
                      <a:srgbClr val="42719B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380" name="Google Shape;380;p10"/>
                  <p:cNvCxnSpPr/>
                  <p:nvPr/>
                </p:nvCxnSpPr>
                <p:spPr>
                  <a:xfrm>
                    <a:off x="6073199" y="3123339"/>
                    <a:ext cx="426713" cy="2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</p:grpSp>
            <p:cxnSp>
              <p:nvCxnSpPr>
                <p:cNvPr id="381" name="Google Shape;381;p10"/>
                <p:cNvCxnSpPr/>
                <p:nvPr/>
              </p:nvCxnSpPr>
              <p:spPr>
                <a:xfrm>
                  <a:off x="3963283" y="3001441"/>
                  <a:ext cx="0" cy="68184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82" name="Google Shape;382;p10"/>
              <p:cNvGrpSpPr/>
              <p:nvPr/>
            </p:nvGrpSpPr>
            <p:grpSpPr>
              <a:xfrm>
                <a:off x="6731000" y="2590803"/>
                <a:ext cx="270933" cy="253998"/>
                <a:chOff x="2912537" y="2620717"/>
                <a:chExt cx="2101490" cy="2125141"/>
              </a:xfrm>
            </p:grpSpPr>
            <p:grpSp>
              <p:nvGrpSpPr>
                <p:cNvPr id="383" name="Google Shape;383;p10"/>
                <p:cNvGrpSpPr/>
                <p:nvPr/>
              </p:nvGrpSpPr>
              <p:grpSpPr>
                <a:xfrm>
                  <a:off x="2912537" y="2620717"/>
                  <a:ext cx="2101490" cy="2125141"/>
                  <a:chOff x="5940715" y="2810920"/>
                  <a:chExt cx="688682" cy="637359"/>
                </a:xfrm>
              </p:grpSpPr>
              <p:sp>
                <p:nvSpPr>
                  <p:cNvPr id="384" name="Google Shape;384;p10"/>
                  <p:cNvSpPr/>
                  <p:nvPr/>
                </p:nvSpPr>
                <p:spPr>
                  <a:xfrm>
                    <a:off x="5940715" y="2810920"/>
                    <a:ext cx="688682" cy="637359"/>
                  </a:xfrm>
                  <a:prstGeom prst="flowChartConnector">
                    <a:avLst/>
                  </a:prstGeom>
                  <a:solidFill>
                    <a:schemeClr val="accent1"/>
                  </a:solidFill>
                  <a:ln cap="flat" cmpd="sng" w="12700">
                    <a:solidFill>
                      <a:srgbClr val="42719B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r>
                      <a:t/>
                    </a:r>
                    <a:endParaRPr b="0" i="0" sz="1800" u="none" cap="none" strike="noStrike">
                      <a:solidFill>
                        <a:schemeClr val="lt1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385" name="Google Shape;385;p10"/>
                  <p:cNvCxnSpPr/>
                  <p:nvPr/>
                </p:nvCxnSpPr>
                <p:spPr>
                  <a:xfrm>
                    <a:off x="6073199" y="3123339"/>
                    <a:ext cx="426713" cy="2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1"/>
                    </a:solidFill>
                    <a:prstDash val="solid"/>
                    <a:miter lim="800000"/>
                    <a:headEnd len="sm" w="sm" type="none"/>
                    <a:tailEnd len="sm" w="sm" type="none"/>
                  </a:ln>
                </p:spPr>
              </p:cxnSp>
            </p:grpSp>
            <p:cxnSp>
              <p:nvCxnSpPr>
                <p:cNvPr id="386" name="Google Shape;386;p10"/>
                <p:cNvCxnSpPr/>
                <p:nvPr/>
              </p:nvCxnSpPr>
              <p:spPr>
                <a:xfrm>
                  <a:off x="3963283" y="3001441"/>
                  <a:ext cx="0" cy="681847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</p:grpSp>
      </p:grpSp>
      <p:grpSp>
        <p:nvGrpSpPr>
          <p:cNvPr id="387" name="Google Shape;387;p10"/>
          <p:cNvGrpSpPr/>
          <p:nvPr/>
        </p:nvGrpSpPr>
        <p:grpSpPr>
          <a:xfrm>
            <a:off x="6558138" y="1826392"/>
            <a:ext cx="632665" cy="693428"/>
            <a:chOff x="682409" y="1868884"/>
            <a:chExt cx="632665" cy="693428"/>
          </a:xfrm>
        </p:grpSpPr>
        <p:cxnSp>
          <p:nvCxnSpPr>
            <p:cNvPr id="388" name="Google Shape;388;p10"/>
            <p:cNvCxnSpPr/>
            <p:nvPr/>
          </p:nvCxnSpPr>
          <p:spPr>
            <a:xfrm flipH="1" rot="10800000">
              <a:off x="682409" y="1868884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89" name="Google Shape;389;p10"/>
            <p:cNvCxnSpPr/>
            <p:nvPr/>
          </p:nvCxnSpPr>
          <p:spPr>
            <a:xfrm flipH="1" rot="10800000">
              <a:off x="996734" y="1879056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0" name="Google Shape;390;p10"/>
            <p:cNvCxnSpPr/>
            <p:nvPr/>
          </p:nvCxnSpPr>
          <p:spPr>
            <a:xfrm flipH="1" rot="10800000">
              <a:off x="710984" y="233043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391" name="Google Shape;391;p10"/>
            <p:cNvCxnSpPr/>
            <p:nvPr/>
          </p:nvCxnSpPr>
          <p:spPr>
            <a:xfrm flipH="1" rot="10800000">
              <a:off x="1025309" y="234948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92" name="Google Shape;392;p10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0"/>
          <p:cNvSpPr/>
          <p:nvPr/>
        </p:nvSpPr>
        <p:spPr>
          <a:xfrm>
            <a:off x="10644289" y="131898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5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0"/>
          <p:cNvSpPr/>
          <p:nvPr/>
        </p:nvSpPr>
        <p:spPr>
          <a:xfrm>
            <a:off x="10644289" y="743322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6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" name="Google Shape;399;p11"/>
          <p:cNvGrpSpPr/>
          <p:nvPr/>
        </p:nvGrpSpPr>
        <p:grpSpPr>
          <a:xfrm>
            <a:off x="1750529" y="1608667"/>
            <a:ext cx="8118469" cy="4012073"/>
            <a:chOff x="4765" y="0"/>
            <a:chExt cx="8118469" cy="4012073"/>
          </a:xfrm>
        </p:grpSpPr>
        <p:sp>
          <p:nvSpPr>
            <p:cNvPr id="400" name="Google Shape;400;p11"/>
            <p:cNvSpPr/>
            <p:nvPr/>
          </p:nvSpPr>
          <p:spPr>
            <a:xfrm>
              <a:off x="2693883" y="1338003"/>
              <a:ext cx="2740232" cy="2674070"/>
            </a:xfrm>
            <a:prstGeom prst="ellipse">
              <a:avLst/>
            </a:prstGeom>
            <a:solidFill>
              <a:schemeClr val="accent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11"/>
            <p:cNvSpPr txBox="1"/>
            <p:nvPr/>
          </p:nvSpPr>
          <p:spPr>
            <a:xfrm>
              <a:off x="3095181" y="1729611"/>
              <a:ext cx="1937636" cy="18908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0300" lIns="20300" spcFirstLastPara="1" rIns="20300" wrap="square" tIns="203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0" i="0" lang="iw-IL" sz="3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אינטגרציה בין שני סוגי התרגילים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11"/>
            <p:cNvSpPr/>
            <p:nvPr/>
          </p:nvSpPr>
          <p:spPr>
            <a:xfrm rot="-5644854">
              <a:off x="348997" y="1729604"/>
              <a:ext cx="1771572" cy="731139"/>
            </a:xfrm>
            <a:prstGeom prst="leftArrow">
              <a:avLst>
                <a:gd fmla="val 60000" name="adj1"/>
                <a:gd fmla="val 50000" name="adj2"/>
              </a:avLst>
            </a:prstGeom>
            <a:solidFill>
              <a:srgbClr val="4372C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11"/>
            <p:cNvSpPr/>
            <p:nvPr/>
          </p:nvSpPr>
          <p:spPr>
            <a:xfrm>
              <a:off x="4765" y="0"/>
              <a:ext cx="2437130" cy="1949704"/>
            </a:xfrm>
            <a:prstGeom prst="roundRect">
              <a:avLst>
                <a:gd fmla="val 10000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11"/>
            <p:cNvSpPr txBox="1"/>
            <p:nvPr/>
          </p:nvSpPr>
          <p:spPr>
            <a:xfrm>
              <a:off x="61870" y="57105"/>
              <a:ext cx="2322920" cy="18354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0" i="0" lang="iw-IL" sz="6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שוני סימן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11"/>
            <p:cNvSpPr/>
            <p:nvPr/>
          </p:nvSpPr>
          <p:spPr>
            <a:xfrm rot="-5155146">
              <a:off x="5972160" y="1698524"/>
              <a:ext cx="1842221" cy="731139"/>
            </a:xfrm>
            <a:prstGeom prst="leftArrow">
              <a:avLst>
                <a:gd fmla="val 60000" name="adj1"/>
                <a:gd fmla="val 50000" name="adj2"/>
              </a:avLst>
            </a:prstGeom>
            <a:solidFill>
              <a:srgbClr val="6FAA4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11"/>
            <p:cNvSpPr/>
            <p:nvPr/>
          </p:nvSpPr>
          <p:spPr>
            <a:xfrm>
              <a:off x="5686104" y="0"/>
              <a:ext cx="2437130" cy="1949704"/>
            </a:xfrm>
            <a:prstGeom prst="roundRect">
              <a:avLst>
                <a:gd fmla="val 10000" name="adj"/>
              </a:avLst>
            </a:prstGeom>
            <a:solidFill>
              <a:srgbClr val="6FAA47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11"/>
            <p:cNvSpPr txBox="1"/>
            <p:nvPr/>
          </p:nvSpPr>
          <p:spPr>
            <a:xfrm>
              <a:off x="5743209" y="57105"/>
              <a:ext cx="2322920" cy="183549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14300" lIns="114300" spcFirstLastPara="1" rIns="114300" wrap="square" tIns="1143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0" i="0" lang="iw-IL" sz="6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שווי סימן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aphicFrame>
        <p:nvGraphicFramePr>
          <p:cNvPr id="408" name="Google Shape;408;p11"/>
          <p:cNvGraphicFramePr/>
          <p:nvPr/>
        </p:nvGraphicFramePr>
        <p:xfrm>
          <a:off x="6717053" y="45510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00200"/>
                <a:gridCol w="310682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כמו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סכום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9" name="Google Shape;409;p11"/>
          <p:cNvGraphicFramePr/>
          <p:nvPr/>
        </p:nvGraphicFramePr>
        <p:xfrm>
          <a:off x="1020009" y="45510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791300"/>
                <a:gridCol w="311572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שוני סימן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כמו המספר שיש לו יותר 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-747713" lvl="0" marL="747713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הפרש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grpSp>
        <p:nvGrpSpPr>
          <p:cNvPr id="410" name="Google Shape;410;p11"/>
          <p:cNvGrpSpPr/>
          <p:nvPr/>
        </p:nvGrpSpPr>
        <p:grpSpPr>
          <a:xfrm>
            <a:off x="4650243" y="127359"/>
            <a:ext cx="2305472" cy="2388290"/>
            <a:chOff x="526975" y="127360"/>
            <a:chExt cx="2305472" cy="2388290"/>
          </a:xfrm>
        </p:grpSpPr>
        <p:sp>
          <p:nvSpPr>
            <p:cNvPr id="411" name="Google Shape;411;p11"/>
            <p:cNvSpPr/>
            <p:nvPr/>
          </p:nvSpPr>
          <p:spPr>
            <a:xfrm>
              <a:off x="581308" y="127360"/>
              <a:ext cx="2124328" cy="737751"/>
            </a:xfrm>
            <a:prstGeom prst="ellipse">
              <a:avLst/>
            </a:prstGeom>
            <a:solidFill>
              <a:srgbClr val="F5CBBC">
                <a:alpha val="4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1"/>
            <p:cNvSpPr/>
            <p:nvPr/>
          </p:nvSpPr>
          <p:spPr>
            <a:xfrm>
              <a:off x="1465539" y="1969741"/>
              <a:ext cx="411691" cy="263482"/>
            </a:xfrm>
            <a:prstGeom prst="downArrow">
              <a:avLst>
                <a:gd fmla="val 50000" name="adj1"/>
                <a:gd fmla="val 50000" name="adj2"/>
              </a:avLst>
            </a:prstGeom>
            <a:solidFill>
              <a:srgbClr val="E0E0E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11"/>
            <p:cNvSpPr/>
            <p:nvPr/>
          </p:nvSpPr>
          <p:spPr>
            <a:xfrm>
              <a:off x="719195" y="2021621"/>
              <a:ext cx="1976119" cy="494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1"/>
            <p:cNvSpPr txBox="1"/>
            <p:nvPr/>
          </p:nvSpPr>
          <p:spPr>
            <a:xfrm>
              <a:off x="719195" y="2021621"/>
              <a:ext cx="1976119" cy="494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8000" lIns="128000" spcFirstLastPara="1" rIns="128000" wrap="square" tIns="12800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לאן שייך התרגיל?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1"/>
            <p:cNvSpPr/>
            <p:nvPr/>
          </p:nvSpPr>
          <p:spPr>
            <a:xfrm>
              <a:off x="1353641" y="922090"/>
              <a:ext cx="741044" cy="741044"/>
            </a:xfrm>
            <a:prstGeom prst="ellipse">
              <a:avLst/>
            </a:prstGeom>
            <a:solidFill>
              <a:schemeClr val="accent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11"/>
            <p:cNvSpPr txBox="1"/>
            <p:nvPr/>
          </p:nvSpPr>
          <p:spPr>
            <a:xfrm>
              <a:off x="1462164" y="1030613"/>
              <a:ext cx="523998" cy="52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-6+4</a:t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1"/>
            <p:cNvSpPr/>
            <p:nvPr/>
          </p:nvSpPr>
          <p:spPr>
            <a:xfrm>
              <a:off x="823382" y="366142"/>
              <a:ext cx="741044" cy="741044"/>
            </a:xfrm>
            <a:prstGeom prst="ellipse">
              <a:avLst/>
            </a:prstGeom>
            <a:solidFill>
              <a:srgbClr val="C85B5B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11"/>
            <p:cNvSpPr txBox="1"/>
            <p:nvPr/>
          </p:nvSpPr>
          <p:spPr>
            <a:xfrm>
              <a:off x="931905" y="474665"/>
              <a:ext cx="523998" cy="52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-1-3</a:t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1"/>
            <p:cNvSpPr/>
            <p:nvPr/>
          </p:nvSpPr>
          <p:spPr>
            <a:xfrm>
              <a:off x="1580895" y="186973"/>
              <a:ext cx="741044" cy="741044"/>
            </a:xfrm>
            <a:prstGeom prst="ellipse">
              <a:avLst/>
            </a:prstGeom>
            <a:solidFill>
              <a:srgbClr val="FE00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1"/>
            <p:cNvSpPr txBox="1"/>
            <p:nvPr/>
          </p:nvSpPr>
          <p:spPr>
            <a:xfrm>
              <a:off x="1689418" y="295496"/>
              <a:ext cx="523998" cy="52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1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+3+5</a:t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1"/>
            <p:cNvSpPr/>
            <p:nvPr/>
          </p:nvSpPr>
          <p:spPr>
            <a:xfrm>
              <a:off x="526975" y="128509"/>
              <a:ext cx="2305472" cy="1844377"/>
            </a:xfrm>
            <a:custGeom>
              <a:rect b="b" l="l" r="r" t="t"/>
              <a:pathLst>
                <a:path extrusionOk="0" h="120000" w="120000">
                  <a:moveTo>
                    <a:pt x="584" y="34175"/>
                  </a:moveTo>
                  <a:lnTo>
                    <a:pt x="584" y="34175"/>
                  </a:lnTo>
                  <a:cubicBezTo>
                    <a:pt x="-2679" y="22567"/>
                    <a:pt x="7879" y="11072"/>
                    <a:pt x="27615" y="4745"/>
                  </a:cubicBezTo>
                  <a:cubicBezTo>
                    <a:pt x="47351" y="-1582"/>
                    <a:pt x="72649" y="-1582"/>
                    <a:pt x="92385" y="4745"/>
                  </a:cubicBezTo>
                  <a:cubicBezTo>
                    <a:pt x="112121" y="11072"/>
                    <a:pt x="122679" y="22567"/>
                    <a:pt x="119416" y="34175"/>
                  </a:cubicBezTo>
                  <a:lnTo>
                    <a:pt x="74854" y="113544"/>
                  </a:lnTo>
                  <a:lnTo>
                    <a:pt x="74854" y="113544"/>
                  </a:lnTo>
                  <a:cubicBezTo>
                    <a:pt x="73813" y="117246"/>
                    <a:pt x="67478" y="120000"/>
                    <a:pt x="60000" y="120000"/>
                  </a:cubicBezTo>
                  <a:cubicBezTo>
                    <a:pt x="52522" y="120000"/>
                    <a:pt x="46187" y="117246"/>
                    <a:pt x="45146" y="113544"/>
                  </a:cubicBezTo>
                  <a:close/>
                  <a:moveTo>
                    <a:pt x="4800" y="30000"/>
                  </a:moveTo>
                  <a:lnTo>
                    <a:pt x="4800" y="30000"/>
                  </a:lnTo>
                  <a:cubicBezTo>
                    <a:pt x="4800" y="43255"/>
                    <a:pt x="29514" y="54000"/>
                    <a:pt x="60000" y="54000"/>
                  </a:cubicBezTo>
                  <a:cubicBezTo>
                    <a:pt x="90486" y="54000"/>
                    <a:pt x="115200" y="43255"/>
                    <a:pt x="115200" y="30000"/>
                  </a:cubicBezTo>
                  <a:cubicBezTo>
                    <a:pt x="115200" y="16745"/>
                    <a:pt x="90486" y="6000"/>
                    <a:pt x="60000" y="6000"/>
                  </a:cubicBezTo>
                  <a:cubicBezTo>
                    <a:pt x="29514" y="6000"/>
                    <a:pt x="4800" y="16745"/>
                    <a:pt x="4800" y="30000"/>
                  </a:cubicBezTo>
                  <a:close/>
                </a:path>
              </a:pathLst>
            </a:custGeom>
            <a:solidFill>
              <a:schemeClr val="lt1">
                <a:alpha val="40000"/>
              </a:schemeClr>
            </a:solidFill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2" name="Google Shape;422;p11"/>
          <p:cNvSpPr txBox="1"/>
          <p:nvPr>
            <p:ph type="title"/>
          </p:nvPr>
        </p:nvSpPr>
        <p:spPr>
          <a:xfrm>
            <a:off x="312625" y="364197"/>
            <a:ext cx="2045959" cy="6133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חיבור</a:t>
            </a:r>
            <a:endParaRPr b="1"/>
          </a:p>
        </p:txBody>
      </p:sp>
      <p:sp>
        <p:nvSpPr>
          <p:cNvPr id="423" name="Google Shape;423;p11"/>
          <p:cNvSpPr/>
          <p:nvPr/>
        </p:nvSpPr>
        <p:spPr>
          <a:xfrm>
            <a:off x="10946167" y="105067"/>
            <a:ext cx="1020932" cy="523782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1"/>
          <p:cNvSpPr/>
          <p:nvPr/>
        </p:nvSpPr>
        <p:spPr>
          <a:xfrm>
            <a:off x="9240568" y="102306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תרגילים 7-10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12"/>
          <p:cNvSpPr txBox="1"/>
          <p:nvPr/>
        </p:nvSpPr>
        <p:spPr>
          <a:xfrm>
            <a:off x="2309814" y="357189"/>
            <a:ext cx="7858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30" name="Google Shape;430;p12"/>
          <p:cNvGraphicFramePr/>
          <p:nvPr/>
        </p:nvGraphicFramePr>
        <p:xfrm>
          <a:off x="3025777" y="7064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790525"/>
                <a:gridCol w="507975"/>
                <a:gridCol w="506700"/>
                <a:gridCol w="507975"/>
                <a:gridCol w="549275"/>
                <a:gridCol w="530000"/>
                <a:gridCol w="444675"/>
                <a:gridCol w="507500"/>
                <a:gridCol w="508450"/>
                <a:gridCol w="507975"/>
                <a:gridCol w="507975"/>
                <a:gridCol w="507975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/>
                        <a:t>חיבור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1"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9-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31" name="Google Shape;431;p12"/>
          <p:cNvSpPr txBox="1"/>
          <p:nvPr/>
        </p:nvSpPr>
        <p:spPr>
          <a:xfrm>
            <a:off x="4381501" y="142876"/>
            <a:ext cx="35718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לוח החיבור המורחב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1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2"/>
          <p:cNvSpPr txBox="1"/>
          <p:nvPr/>
        </p:nvSpPr>
        <p:spPr>
          <a:xfrm>
            <a:off x="2387601" y="5286375"/>
            <a:ext cx="3644709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כמו המספר שיש לו יותר יחידות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הפרש היחידות של </a:t>
            </a:r>
            <a:b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12"/>
          <p:cNvSpPr txBox="1"/>
          <p:nvPr/>
        </p:nvSpPr>
        <p:spPr>
          <a:xfrm>
            <a:off x="6537279" y="5286375"/>
            <a:ext cx="2833736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כמו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סכום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5" name="Google Shape;435;p12"/>
          <p:cNvSpPr/>
          <p:nvPr/>
        </p:nvSpPr>
        <p:spPr>
          <a:xfrm>
            <a:off x="9532752" y="4570322"/>
            <a:ext cx="1189037" cy="687479"/>
          </a:xfrm>
          <a:prstGeom prst="wedgeEllipseCallout">
            <a:avLst>
              <a:gd fmla="val -60608" name="adj1"/>
              <a:gd fmla="val 92326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שווי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2"/>
          <p:cNvSpPr/>
          <p:nvPr/>
        </p:nvSpPr>
        <p:spPr>
          <a:xfrm>
            <a:off x="973048" y="4706752"/>
            <a:ext cx="1223963" cy="649287"/>
          </a:xfrm>
          <a:prstGeom prst="wedgeEllipseCallout">
            <a:avLst>
              <a:gd fmla="val 62647" name="adj1"/>
              <a:gd fmla="val 85381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שוני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2"/>
          <p:cNvSpPr/>
          <p:nvPr/>
        </p:nvSpPr>
        <p:spPr>
          <a:xfrm>
            <a:off x="10384972" y="142876"/>
            <a:ext cx="1588724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10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13"/>
          <p:cNvSpPr txBox="1"/>
          <p:nvPr/>
        </p:nvSpPr>
        <p:spPr>
          <a:xfrm>
            <a:off x="2309814" y="357189"/>
            <a:ext cx="7858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43" name="Google Shape;443;p13"/>
          <p:cNvGraphicFramePr/>
          <p:nvPr/>
        </p:nvGraphicFramePr>
        <p:xfrm>
          <a:off x="3024193" y="7064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790550"/>
                <a:gridCol w="508000"/>
                <a:gridCol w="508000"/>
                <a:gridCol w="508000"/>
                <a:gridCol w="549300"/>
                <a:gridCol w="530025"/>
                <a:gridCol w="444675"/>
                <a:gridCol w="507525"/>
                <a:gridCol w="508475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/>
                        <a:t>חיבור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7+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7+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7+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7+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b="1"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44" name="Google Shape;444;p13"/>
          <p:cNvSpPr txBox="1"/>
          <p:nvPr/>
        </p:nvSpPr>
        <p:spPr>
          <a:xfrm>
            <a:off x="4381501" y="142876"/>
            <a:ext cx="35718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לוח החיבור המורחב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1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3"/>
          <p:cNvSpPr txBox="1"/>
          <p:nvPr/>
        </p:nvSpPr>
        <p:spPr>
          <a:xfrm>
            <a:off x="2235199" y="5286375"/>
            <a:ext cx="3679827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כמו המספר שיש לו יותר יחידות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הפרש היחידות של </a:t>
            </a:r>
            <a:b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13"/>
          <p:cNvSpPr txBox="1"/>
          <p:nvPr/>
        </p:nvSpPr>
        <p:spPr>
          <a:xfrm>
            <a:off x="6510867" y="5286375"/>
            <a:ext cx="2860147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סימן: כמו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יחידות: סכום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13"/>
          <p:cNvSpPr/>
          <p:nvPr/>
        </p:nvSpPr>
        <p:spPr>
          <a:xfrm>
            <a:off x="9478964" y="5000626"/>
            <a:ext cx="1189037" cy="504825"/>
          </a:xfrm>
          <a:prstGeom prst="wedgeEllipseCallout">
            <a:avLst>
              <a:gd fmla="val -57215" name="adj1"/>
              <a:gd fmla="val 76344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שווי סימן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3"/>
          <p:cNvSpPr/>
          <p:nvPr/>
        </p:nvSpPr>
        <p:spPr>
          <a:xfrm>
            <a:off x="1631951" y="4652964"/>
            <a:ext cx="1223963" cy="649287"/>
          </a:xfrm>
          <a:prstGeom prst="wedgeEllipseCallout">
            <a:avLst>
              <a:gd fmla="val 50562" name="adj1"/>
              <a:gd fmla="val 60528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שוני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4"/>
          <p:cNvSpPr txBox="1"/>
          <p:nvPr/>
        </p:nvSpPr>
        <p:spPr>
          <a:xfrm>
            <a:off x="16879" y="216905"/>
            <a:ext cx="5190117" cy="712464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b="1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חיבור מספרים שוני סימן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14"/>
          <p:cNvSpPr txBox="1"/>
          <p:nvPr/>
        </p:nvSpPr>
        <p:spPr>
          <a:xfrm>
            <a:off x="682410" y="1160236"/>
            <a:ext cx="4937760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-5+2=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4"/>
          <p:cNvSpPr txBox="1"/>
          <p:nvPr/>
        </p:nvSpPr>
        <p:spPr>
          <a:xfrm>
            <a:off x="682410" y="1882756"/>
            <a:ext cx="3882813" cy="40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14"/>
          <p:cNvSpPr txBox="1"/>
          <p:nvPr/>
        </p:nvSpPr>
        <p:spPr>
          <a:xfrm>
            <a:off x="6701063" y="1160236"/>
            <a:ext cx="4954159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+2+3=            -2-3= 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4"/>
          <p:cNvSpPr txBox="1"/>
          <p:nvPr/>
        </p:nvSpPr>
        <p:spPr>
          <a:xfrm>
            <a:off x="5803050" y="1882754"/>
            <a:ext cx="6288866" cy="4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60" name="Google Shape;460;p14"/>
          <p:cNvGrpSpPr/>
          <p:nvPr/>
        </p:nvGrpSpPr>
        <p:grpSpPr>
          <a:xfrm>
            <a:off x="6902741" y="1913454"/>
            <a:ext cx="575733" cy="262465"/>
            <a:chOff x="6426200" y="2582336"/>
            <a:chExt cx="575733" cy="262465"/>
          </a:xfrm>
        </p:grpSpPr>
        <p:grpSp>
          <p:nvGrpSpPr>
            <p:cNvPr id="461" name="Google Shape;461;p14"/>
            <p:cNvGrpSpPr/>
            <p:nvPr/>
          </p:nvGrpSpPr>
          <p:grpSpPr>
            <a:xfrm>
              <a:off x="6426200" y="2582336"/>
              <a:ext cx="270933" cy="253998"/>
              <a:chOff x="2912537" y="2620717"/>
              <a:chExt cx="2101490" cy="2125141"/>
            </a:xfrm>
          </p:grpSpPr>
          <p:grpSp>
            <p:nvGrpSpPr>
              <p:cNvPr id="462" name="Google Shape;462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463" name="Google Shape;463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64" name="Google Shape;464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465" name="Google Shape;465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66" name="Google Shape;466;p14"/>
            <p:cNvGrpSpPr/>
            <p:nvPr/>
          </p:nvGrpSpPr>
          <p:grpSpPr>
            <a:xfrm>
              <a:off x="6731000" y="2590803"/>
              <a:ext cx="270933" cy="253998"/>
              <a:chOff x="2912537" y="2620717"/>
              <a:chExt cx="2101490" cy="2125141"/>
            </a:xfrm>
          </p:grpSpPr>
          <p:grpSp>
            <p:nvGrpSpPr>
              <p:cNvPr id="467" name="Google Shape;467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468" name="Google Shape;468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69" name="Google Shape;469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470" name="Google Shape;470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71" name="Google Shape;471;p14"/>
          <p:cNvGrpSpPr/>
          <p:nvPr/>
        </p:nvGrpSpPr>
        <p:grpSpPr>
          <a:xfrm>
            <a:off x="7632188" y="1921920"/>
            <a:ext cx="862288" cy="253999"/>
            <a:chOff x="7155647" y="2599269"/>
            <a:chExt cx="862288" cy="253999"/>
          </a:xfrm>
        </p:grpSpPr>
        <p:grpSp>
          <p:nvGrpSpPr>
            <p:cNvPr id="472" name="Google Shape;472;p14"/>
            <p:cNvGrpSpPr/>
            <p:nvPr/>
          </p:nvGrpSpPr>
          <p:grpSpPr>
            <a:xfrm>
              <a:off x="7155647" y="2599270"/>
              <a:ext cx="270933" cy="253998"/>
              <a:chOff x="2912537" y="2620717"/>
              <a:chExt cx="2101490" cy="2125141"/>
            </a:xfrm>
          </p:grpSpPr>
          <p:grpSp>
            <p:nvGrpSpPr>
              <p:cNvPr id="473" name="Google Shape;473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474" name="Google Shape;474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75" name="Google Shape;475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476" name="Google Shape;476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77" name="Google Shape;477;p14"/>
            <p:cNvGrpSpPr/>
            <p:nvPr/>
          </p:nvGrpSpPr>
          <p:grpSpPr>
            <a:xfrm>
              <a:off x="7451989" y="2599270"/>
              <a:ext cx="270933" cy="253998"/>
              <a:chOff x="2912537" y="2620717"/>
              <a:chExt cx="2101490" cy="2125141"/>
            </a:xfrm>
          </p:grpSpPr>
          <p:grpSp>
            <p:nvGrpSpPr>
              <p:cNvPr id="478" name="Google Shape;478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479" name="Google Shape;479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80" name="Google Shape;480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481" name="Google Shape;481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82" name="Google Shape;482;p14"/>
            <p:cNvGrpSpPr/>
            <p:nvPr/>
          </p:nvGrpSpPr>
          <p:grpSpPr>
            <a:xfrm>
              <a:off x="7747002" y="2599269"/>
              <a:ext cx="270933" cy="253998"/>
              <a:chOff x="2912537" y="2620717"/>
              <a:chExt cx="2101490" cy="2125141"/>
            </a:xfrm>
          </p:grpSpPr>
          <p:grpSp>
            <p:nvGrpSpPr>
              <p:cNvPr id="483" name="Google Shape;483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484" name="Google Shape;484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85" name="Google Shape;485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486" name="Google Shape;486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487" name="Google Shape;487;p14"/>
          <p:cNvGrpSpPr/>
          <p:nvPr/>
        </p:nvGrpSpPr>
        <p:grpSpPr>
          <a:xfrm>
            <a:off x="699338" y="1925089"/>
            <a:ext cx="1534098" cy="255237"/>
            <a:chOff x="699338" y="2229901"/>
            <a:chExt cx="1534098" cy="255237"/>
          </a:xfrm>
        </p:grpSpPr>
        <p:grpSp>
          <p:nvGrpSpPr>
            <p:cNvPr id="488" name="Google Shape;488;p14"/>
            <p:cNvGrpSpPr/>
            <p:nvPr/>
          </p:nvGrpSpPr>
          <p:grpSpPr>
            <a:xfrm>
              <a:off x="699338" y="2229901"/>
              <a:ext cx="270933" cy="253998"/>
              <a:chOff x="1114208" y="2636306"/>
              <a:chExt cx="270933" cy="253998"/>
            </a:xfrm>
          </p:grpSpPr>
          <p:sp>
            <p:nvSpPr>
              <p:cNvPr id="489" name="Google Shape;489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90" name="Google Shape;490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91" name="Google Shape;491;p14"/>
            <p:cNvGrpSpPr/>
            <p:nvPr/>
          </p:nvGrpSpPr>
          <p:grpSpPr>
            <a:xfrm>
              <a:off x="995671" y="2229901"/>
              <a:ext cx="270933" cy="253998"/>
              <a:chOff x="1114208" y="2636306"/>
              <a:chExt cx="270933" cy="253998"/>
            </a:xfrm>
          </p:grpSpPr>
          <p:sp>
            <p:nvSpPr>
              <p:cNvPr id="492" name="Google Shape;492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93" name="Google Shape;493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94" name="Google Shape;494;p14"/>
            <p:cNvGrpSpPr/>
            <p:nvPr/>
          </p:nvGrpSpPr>
          <p:grpSpPr>
            <a:xfrm>
              <a:off x="1385141" y="2229901"/>
              <a:ext cx="270933" cy="253998"/>
              <a:chOff x="1198878" y="2636306"/>
              <a:chExt cx="270933" cy="253998"/>
            </a:xfrm>
          </p:grpSpPr>
          <p:sp>
            <p:nvSpPr>
              <p:cNvPr id="495" name="Google Shape;495;p14"/>
              <p:cNvSpPr/>
              <p:nvPr/>
            </p:nvSpPr>
            <p:spPr>
              <a:xfrm>
                <a:off x="119887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96" name="Google Shape;496;p14"/>
              <p:cNvCxnSpPr/>
              <p:nvPr/>
            </p:nvCxnSpPr>
            <p:spPr>
              <a:xfrm>
                <a:off x="1242531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497" name="Google Shape;497;p14"/>
            <p:cNvGrpSpPr/>
            <p:nvPr/>
          </p:nvGrpSpPr>
          <p:grpSpPr>
            <a:xfrm>
              <a:off x="1675901" y="2231140"/>
              <a:ext cx="270933" cy="253998"/>
              <a:chOff x="1198878" y="2636306"/>
              <a:chExt cx="270933" cy="253998"/>
            </a:xfrm>
          </p:grpSpPr>
          <p:sp>
            <p:nvSpPr>
              <p:cNvPr id="498" name="Google Shape;498;p14"/>
              <p:cNvSpPr/>
              <p:nvPr/>
            </p:nvSpPr>
            <p:spPr>
              <a:xfrm>
                <a:off x="119887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499" name="Google Shape;499;p14"/>
              <p:cNvCxnSpPr/>
              <p:nvPr/>
            </p:nvCxnSpPr>
            <p:spPr>
              <a:xfrm>
                <a:off x="1242531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500" name="Google Shape;500;p14"/>
            <p:cNvGrpSpPr/>
            <p:nvPr/>
          </p:nvGrpSpPr>
          <p:grpSpPr>
            <a:xfrm>
              <a:off x="1962503" y="2231140"/>
              <a:ext cx="270933" cy="253998"/>
              <a:chOff x="1198878" y="2636306"/>
              <a:chExt cx="270933" cy="253998"/>
            </a:xfrm>
          </p:grpSpPr>
          <p:sp>
            <p:nvSpPr>
              <p:cNvPr id="501" name="Google Shape;501;p14"/>
              <p:cNvSpPr/>
              <p:nvPr/>
            </p:nvSpPr>
            <p:spPr>
              <a:xfrm>
                <a:off x="119887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02" name="Google Shape;502;p14"/>
              <p:cNvCxnSpPr/>
              <p:nvPr/>
            </p:nvCxnSpPr>
            <p:spPr>
              <a:xfrm>
                <a:off x="1242531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503" name="Google Shape;503;p14"/>
          <p:cNvGrpSpPr/>
          <p:nvPr/>
        </p:nvGrpSpPr>
        <p:grpSpPr>
          <a:xfrm>
            <a:off x="720291" y="2295591"/>
            <a:ext cx="575733" cy="262465"/>
            <a:chOff x="6426200" y="2582336"/>
            <a:chExt cx="575733" cy="262465"/>
          </a:xfrm>
        </p:grpSpPr>
        <p:grpSp>
          <p:nvGrpSpPr>
            <p:cNvPr id="504" name="Google Shape;504;p14"/>
            <p:cNvGrpSpPr/>
            <p:nvPr/>
          </p:nvGrpSpPr>
          <p:grpSpPr>
            <a:xfrm>
              <a:off x="6426200" y="2582336"/>
              <a:ext cx="270933" cy="253998"/>
              <a:chOff x="2912537" y="2620717"/>
              <a:chExt cx="2101490" cy="2125141"/>
            </a:xfrm>
          </p:grpSpPr>
          <p:grpSp>
            <p:nvGrpSpPr>
              <p:cNvPr id="505" name="Google Shape;505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506" name="Google Shape;506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507" name="Google Shape;507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508" name="Google Shape;508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509" name="Google Shape;509;p14"/>
            <p:cNvGrpSpPr/>
            <p:nvPr/>
          </p:nvGrpSpPr>
          <p:grpSpPr>
            <a:xfrm>
              <a:off x="6731000" y="2590803"/>
              <a:ext cx="270933" cy="253998"/>
              <a:chOff x="2912537" y="2620717"/>
              <a:chExt cx="2101490" cy="2125141"/>
            </a:xfrm>
          </p:grpSpPr>
          <p:grpSp>
            <p:nvGrpSpPr>
              <p:cNvPr id="510" name="Google Shape;510;p14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511" name="Google Shape;511;p14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512" name="Google Shape;512;p14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513" name="Google Shape;513;p14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514" name="Google Shape;514;p14"/>
          <p:cNvSpPr txBox="1"/>
          <p:nvPr/>
        </p:nvSpPr>
        <p:spPr>
          <a:xfrm>
            <a:off x="6993405" y="208440"/>
            <a:ext cx="5190117" cy="712464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b="1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חיבור מספרים שווי סימן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14"/>
          <p:cNvSpPr txBox="1"/>
          <p:nvPr/>
        </p:nvSpPr>
        <p:spPr>
          <a:xfrm>
            <a:off x="682407" y="2574167"/>
            <a:ext cx="4937760" cy="584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-5+2=-3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4"/>
          <p:cNvSpPr txBox="1"/>
          <p:nvPr/>
        </p:nvSpPr>
        <p:spPr>
          <a:xfrm>
            <a:off x="6701060" y="2574167"/>
            <a:ext cx="4954159" cy="5847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+2+3=+5        -2-3=-5  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7" name="Google Shape;517;p14"/>
          <p:cNvGrpSpPr/>
          <p:nvPr/>
        </p:nvGrpSpPr>
        <p:grpSpPr>
          <a:xfrm>
            <a:off x="682409" y="1939908"/>
            <a:ext cx="632665" cy="622404"/>
            <a:chOff x="682409" y="1939908"/>
            <a:chExt cx="632665" cy="622404"/>
          </a:xfrm>
        </p:grpSpPr>
        <p:cxnSp>
          <p:nvCxnSpPr>
            <p:cNvPr id="518" name="Google Shape;518;p14"/>
            <p:cNvCxnSpPr/>
            <p:nvPr/>
          </p:nvCxnSpPr>
          <p:spPr>
            <a:xfrm flipH="1" rot="10800000">
              <a:off x="682409" y="1939908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19" name="Google Shape;519;p14"/>
            <p:cNvCxnSpPr/>
            <p:nvPr/>
          </p:nvCxnSpPr>
          <p:spPr>
            <a:xfrm flipH="1" rot="10800000">
              <a:off x="996734" y="1958958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0" name="Google Shape;520;p14"/>
            <p:cNvCxnSpPr/>
            <p:nvPr/>
          </p:nvCxnSpPr>
          <p:spPr>
            <a:xfrm flipH="1" rot="10800000">
              <a:off x="710984" y="233043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1" name="Google Shape;521;p14"/>
            <p:cNvCxnSpPr/>
            <p:nvPr/>
          </p:nvCxnSpPr>
          <p:spPr>
            <a:xfrm flipH="1" rot="10800000">
              <a:off x="1025309" y="2349483"/>
              <a:ext cx="289765" cy="212829"/>
            </a:xfrm>
            <a:prstGeom prst="straightConnector1">
              <a:avLst/>
            </a:prstGeom>
            <a:noFill/>
            <a:ln cap="flat" cmpd="sng" w="25400">
              <a:solidFill>
                <a:srgbClr val="FF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522" name="Google Shape;522;p14"/>
          <p:cNvGrpSpPr/>
          <p:nvPr/>
        </p:nvGrpSpPr>
        <p:grpSpPr>
          <a:xfrm>
            <a:off x="9902646" y="1916624"/>
            <a:ext cx="872066" cy="253998"/>
            <a:chOff x="1114208" y="2636306"/>
            <a:chExt cx="872066" cy="253998"/>
          </a:xfrm>
        </p:grpSpPr>
        <p:grpSp>
          <p:nvGrpSpPr>
            <p:cNvPr id="523" name="Google Shape;523;p14"/>
            <p:cNvGrpSpPr/>
            <p:nvPr/>
          </p:nvGrpSpPr>
          <p:grpSpPr>
            <a:xfrm>
              <a:off x="1114208" y="2636306"/>
              <a:ext cx="270933" cy="253998"/>
              <a:chOff x="1114208" y="2636306"/>
              <a:chExt cx="270933" cy="253998"/>
            </a:xfrm>
          </p:grpSpPr>
          <p:sp>
            <p:nvSpPr>
              <p:cNvPr id="524" name="Google Shape;524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25" name="Google Shape;525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526" name="Google Shape;526;p14"/>
            <p:cNvGrpSpPr/>
            <p:nvPr/>
          </p:nvGrpSpPr>
          <p:grpSpPr>
            <a:xfrm>
              <a:off x="1410541" y="2636306"/>
              <a:ext cx="270933" cy="253998"/>
              <a:chOff x="1114208" y="2636306"/>
              <a:chExt cx="270933" cy="253998"/>
            </a:xfrm>
          </p:grpSpPr>
          <p:sp>
            <p:nvSpPr>
              <p:cNvPr id="527" name="Google Shape;527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28" name="Google Shape;528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529" name="Google Shape;529;p14"/>
            <p:cNvGrpSpPr/>
            <p:nvPr/>
          </p:nvGrpSpPr>
          <p:grpSpPr>
            <a:xfrm>
              <a:off x="1715341" y="2636306"/>
              <a:ext cx="270933" cy="253998"/>
              <a:chOff x="1114208" y="2636306"/>
              <a:chExt cx="270933" cy="253998"/>
            </a:xfrm>
          </p:grpSpPr>
          <p:sp>
            <p:nvSpPr>
              <p:cNvPr id="530" name="Google Shape;530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31" name="Google Shape;531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532" name="Google Shape;532;p14"/>
          <p:cNvGrpSpPr/>
          <p:nvPr/>
        </p:nvGrpSpPr>
        <p:grpSpPr>
          <a:xfrm>
            <a:off x="9186876" y="1909388"/>
            <a:ext cx="567271" cy="262466"/>
            <a:chOff x="1753106" y="2138001"/>
            <a:chExt cx="567271" cy="262466"/>
          </a:xfrm>
        </p:grpSpPr>
        <p:grpSp>
          <p:nvGrpSpPr>
            <p:cNvPr id="533" name="Google Shape;533;p14"/>
            <p:cNvGrpSpPr/>
            <p:nvPr/>
          </p:nvGrpSpPr>
          <p:grpSpPr>
            <a:xfrm>
              <a:off x="2049444" y="2146469"/>
              <a:ext cx="270933" cy="253998"/>
              <a:chOff x="1114208" y="2636306"/>
              <a:chExt cx="270933" cy="253998"/>
            </a:xfrm>
          </p:grpSpPr>
          <p:sp>
            <p:nvSpPr>
              <p:cNvPr id="534" name="Google Shape;534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35" name="Google Shape;535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536" name="Google Shape;536;p14"/>
            <p:cNvGrpSpPr/>
            <p:nvPr/>
          </p:nvGrpSpPr>
          <p:grpSpPr>
            <a:xfrm>
              <a:off x="1753106" y="2138001"/>
              <a:ext cx="270933" cy="253998"/>
              <a:chOff x="1114208" y="2636306"/>
              <a:chExt cx="270933" cy="253998"/>
            </a:xfrm>
          </p:grpSpPr>
          <p:sp>
            <p:nvSpPr>
              <p:cNvPr id="537" name="Google Shape;537;p14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538" name="Google Shape;538;p14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aphicFrame>
        <p:nvGraphicFramePr>
          <p:cNvPr id="539" name="Google Shape;539;p14"/>
          <p:cNvGraphicFramePr/>
          <p:nvPr/>
        </p:nvGraphicFramePr>
        <p:xfrm>
          <a:off x="6993969" y="443015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00200"/>
                <a:gridCol w="310682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כמו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סכום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0" name="Google Shape;540;p14"/>
          <p:cNvGraphicFramePr/>
          <p:nvPr/>
        </p:nvGraphicFramePr>
        <p:xfrm>
          <a:off x="452747" y="443015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791300"/>
                <a:gridCol w="311572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שוני סימן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כמו המספר שיש לו יותר 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-747713" lvl="0" marL="747713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הפרש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541" name="Google Shape;541;p14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15"/>
          <p:cNvSpPr txBox="1"/>
          <p:nvPr/>
        </p:nvSpPr>
        <p:spPr>
          <a:xfrm>
            <a:off x="75308" y="296878"/>
            <a:ext cx="6036327" cy="70999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b="1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תרגילי שרשרת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15"/>
          <p:cNvSpPr txBox="1"/>
          <p:nvPr/>
        </p:nvSpPr>
        <p:spPr>
          <a:xfrm>
            <a:off x="5950421" y="1637731"/>
            <a:ext cx="428539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.ב    2-7+13-6-2+5-1= 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5"/>
          <p:cNvSpPr txBox="1"/>
          <p:nvPr/>
        </p:nvSpPr>
        <p:spPr>
          <a:xfrm>
            <a:off x="1337477" y="1637731"/>
            <a:ext cx="428539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iw-IL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.א   -7-3+12-4+5=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49" name="Google Shape;549;p15"/>
          <p:cNvGraphicFramePr/>
          <p:nvPr/>
        </p:nvGraphicFramePr>
        <p:xfrm>
          <a:off x="6846599" y="232833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640075"/>
                <a:gridCol w="652775"/>
                <a:gridCol w="7416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-7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  2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-6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13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-2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lang="iw-IL" sz="2800" u="none" cap="none" strike="noStrike"/>
                        <a:t>   5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-1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cxnSp>
        <p:nvCxnSpPr>
          <p:cNvPr id="550" name="Google Shape;550;p15"/>
          <p:cNvCxnSpPr/>
          <p:nvPr/>
        </p:nvCxnSpPr>
        <p:spPr>
          <a:xfrm flipH="1" rot="10800000">
            <a:off x="7023550" y="3466531"/>
            <a:ext cx="368489" cy="327547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51" name="Google Shape;551;p15"/>
          <p:cNvCxnSpPr/>
          <p:nvPr/>
        </p:nvCxnSpPr>
        <p:spPr>
          <a:xfrm flipH="1" rot="10800000">
            <a:off x="7731842" y="3480179"/>
            <a:ext cx="368489" cy="327547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graphicFrame>
        <p:nvGraphicFramePr>
          <p:cNvPr id="552" name="Google Shape;552;p15"/>
          <p:cNvGraphicFramePr/>
          <p:nvPr/>
        </p:nvGraphicFramePr>
        <p:xfrm>
          <a:off x="1909259" y="28500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17875"/>
                <a:gridCol w="833750"/>
                <a:gridCol w="8210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cxnSp>
        <p:nvCxnSpPr>
          <p:cNvPr id="553" name="Google Shape;553;p15"/>
          <p:cNvCxnSpPr/>
          <p:nvPr/>
        </p:nvCxnSpPr>
        <p:spPr>
          <a:xfrm flipH="1" rot="10800000">
            <a:off x="7731842" y="2934269"/>
            <a:ext cx="368489" cy="327547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54" name="Google Shape;554;p15"/>
          <p:cNvCxnSpPr/>
          <p:nvPr/>
        </p:nvCxnSpPr>
        <p:spPr>
          <a:xfrm flipH="1" rot="10800000">
            <a:off x="7133607" y="2909275"/>
            <a:ext cx="368489" cy="327547"/>
          </a:xfrm>
          <a:prstGeom prst="straightConnector1">
            <a:avLst/>
          </a:prstGeom>
          <a:noFill/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555" name="Google Shape;555;p15"/>
          <p:cNvCxnSpPr/>
          <p:nvPr/>
        </p:nvCxnSpPr>
        <p:spPr>
          <a:xfrm flipH="1" rot="10800000">
            <a:off x="7731842" y="3957851"/>
            <a:ext cx="368489" cy="327547"/>
          </a:xfrm>
          <a:prstGeom prst="straightConnector1">
            <a:avLst/>
          </a:prstGeom>
          <a:noFill/>
          <a:ln cap="flat" cmpd="sng" w="28575">
            <a:solidFill>
              <a:srgbClr val="0070C0"/>
            </a:solidFill>
            <a:prstDash val="solid"/>
            <a:miter lim="800000"/>
            <a:headEnd len="sm" w="sm" type="none"/>
            <a:tailEnd len="sm" w="sm" type="none"/>
          </a:ln>
        </p:spPr>
      </p:cxnSp>
      <p:graphicFrame>
        <p:nvGraphicFramePr>
          <p:cNvPr id="556" name="Google Shape;556;p15"/>
          <p:cNvGraphicFramePr/>
          <p:nvPr/>
        </p:nvGraphicFramePr>
        <p:xfrm>
          <a:off x="1911600" y="284113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17875"/>
                <a:gridCol w="833750"/>
                <a:gridCol w="8210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12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  5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7" name="Google Shape;557;p15"/>
          <p:cNvGraphicFramePr/>
          <p:nvPr/>
        </p:nvGraphicFramePr>
        <p:xfrm>
          <a:off x="1909719" y="284113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17875"/>
                <a:gridCol w="833750"/>
                <a:gridCol w="8210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12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  5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- 14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+17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8" name="Google Shape;558;p15"/>
          <p:cNvGraphicFramePr/>
          <p:nvPr/>
        </p:nvGraphicFramePr>
        <p:xfrm>
          <a:off x="1923352" y="28411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17875"/>
                <a:gridCol w="833750"/>
                <a:gridCol w="8210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12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   5</a:t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=+3</a:t>
                      </a:r>
                      <a:endParaRPr sz="2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- 14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+17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59" name="Google Shape;559;p15"/>
          <p:cNvGraphicFramePr/>
          <p:nvPr/>
        </p:nvGraphicFramePr>
        <p:xfrm>
          <a:off x="6850663" y="232833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640075"/>
                <a:gridCol w="652775"/>
                <a:gridCol w="7416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sz="2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= 4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- 1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iw-IL" sz="2800" u="none" cap="none" strike="noStrike"/>
                        <a:t>+5</a:t>
                      </a:r>
                      <a:endParaRPr sz="2800" u="none" cap="none" strike="noStrike"/>
                    </a:p>
                  </a:txBody>
                  <a:tcPr marT="45725" marB="45725" marR="91450" marL="91450">
                    <a:solidFill>
                      <a:srgbClr val="FFD966"/>
                    </a:solidFill>
                  </a:tcPr>
                </a:tc>
              </a:tr>
            </a:tbl>
          </a:graphicData>
        </a:graphic>
      </p:graphicFrame>
      <p:sp>
        <p:nvSpPr>
          <p:cNvPr id="560" name="Google Shape;560;p15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5"/>
          <p:cNvSpPr/>
          <p:nvPr/>
        </p:nvSpPr>
        <p:spPr>
          <a:xfrm>
            <a:off x="10417629" y="243472"/>
            <a:ext cx="1520994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11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16"/>
          <p:cNvSpPr txBox="1"/>
          <p:nvPr>
            <p:ph type="title"/>
          </p:nvPr>
        </p:nvSpPr>
        <p:spPr>
          <a:xfrm>
            <a:off x="838200" y="365126"/>
            <a:ext cx="6509657" cy="859366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כפל שני מספרים חיוביים</a:t>
            </a:r>
            <a:endParaRPr/>
          </a:p>
        </p:txBody>
      </p:sp>
      <p:sp>
        <p:nvSpPr>
          <p:cNvPr id="567" name="Google Shape;567;p16"/>
          <p:cNvSpPr txBox="1"/>
          <p:nvPr/>
        </p:nvSpPr>
        <p:spPr>
          <a:xfrm>
            <a:off x="1816956" y="1562912"/>
            <a:ext cx="124797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iw-IL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∙ 3=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16"/>
          <p:cNvSpPr txBox="1"/>
          <p:nvPr/>
        </p:nvSpPr>
        <p:spPr>
          <a:xfrm>
            <a:off x="1519462" y="2163464"/>
            <a:ext cx="4398737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+3+3=        </a:t>
            </a:r>
            <a:r>
              <a:rPr b="1" i="0" lang="iw-IL" sz="2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16"/>
          <p:cNvSpPr txBox="1"/>
          <p:nvPr/>
        </p:nvSpPr>
        <p:spPr>
          <a:xfrm>
            <a:off x="1502530" y="2764597"/>
            <a:ext cx="3738338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2 ∙ 3 =6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6"/>
          <p:cNvSpPr txBox="1"/>
          <p:nvPr/>
        </p:nvSpPr>
        <p:spPr>
          <a:xfrm>
            <a:off x="1502530" y="3458863"/>
            <a:ext cx="3738338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+2 ∙ (+3) =6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6"/>
          <p:cNvSpPr txBox="1"/>
          <p:nvPr/>
        </p:nvSpPr>
        <p:spPr>
          <a:xfrm>
            <a:off x="7616007" y="3773228"/>
            <a:ext cx="4286629" cy="2613669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t" bIns="45700" lIns="0" spcFirstLastPara="1" rIns="0" wrap="square" tIns="45700">
            <a:norm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שאלות מנחות: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האם המספרים שלפנינו הם </a:t>
            </a:r>
            <a:b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שווי סימן או שוני סימן?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הכללה למכפלת שני מספרים חיוביים: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סימן: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1440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יחידות: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16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6"/>
          <p:cNvSpPr/>
          <p:nvPr/>
        </p:nvSpPr>
        <p:spPr>
          <a:xfrm>
            <a:off x="10450286" y="532918"/>
            <a:ext cx="1452350" cy="544768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7"/>
          <p:cNvSpPr txBox="1"/>
          <p:nvPr>
            <p:ph type="title"/>
          </p:nvPr>
        </p:nvSpPr>
        <p:spPr>
          <a:xfrm>
            <a:off x="838200" y="82738"/>
            <a:ext cx="6391944" cy="974941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כפל מספרים שוני סימן</a:t>
            </a:r>
            <a:endParaRPr/>
          </a:p>
        </p:txBody>
      </p:sp>
      <p:sp>
        <p:nvSpPr>
          <p:cNvPr id="579" name="Google Shape;579;p17"/>
          <p:cNvSpPr txBox="1"/>
          <p:nvPr/>
        </p:nvSpPr>
        <p:spPr>
          <a:xfrm>
            <a:off x="685418" y="1360205"/>
            <a:ext cx="164491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iw-IL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∙ (-4)=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7"/>
          <p:cNvSpPr txBox="1"/>
          <p:nvPr/>
        </p:nvSpPr>
        <p:spPr>
          <a:xfrm>
            <a:off x="455159" y="2068333"/>
            <a:ext cx="4587488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Char char=" "/>
            </a:pP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-4 -4 -4=          :</a:t>
            </a:r>
            <a:r>
              <a:rPr b="1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17"/>
          <p:cNvSpPr txBox="1"/>
          <p:nvPr/>
        </p:nvSpPr>
        <p:spPr>
          <a:xfrm>
            <a:off x="505462" y="2736701"/>
            <a:ext cx="3738338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3 ∙ (-4) = -12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17"/>
          <p:cNvSpPr txBox="1"/>
          <p:nvPr/>
        </p:nvSpPr>
        <p:spPr>
          <a:xfrm>
            <a:off x="7695645" y="2185374"/>
            <a:ext cx="1381120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6 = 6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17"/>
          <p:cNvSpPr txBox="1"/>
          <p:nvPr/>
        </p:nvSpPr>
        <p:spPr>
          <a:xfrm>
            <a:off x="9820280" y="2945859"/>
            <a:ext cx="1381120" cy="628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Char char=" "/>
            </a:pP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לכן: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7"/>
          <p:cNvSpPr txBox="1"/>
          <p:nvPr>
            <p:ph idx="1" type="body"/>
          </p:nvPr>
        </p:nvSpPr>
        <p:spPr>
          <a:xfrm>
            <a:off x="6273800" y="3627420"/>
            <a:ext cx="5151717" cy="5909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None/>
            </a:pPr>
            <a:r>
              <a:rPr lang="iw-IL" sz="3600">
                <a:solidFill>
                  <a:srgbClr val="FF0000"/>
                </a:solidFill>
              </a:rPr>
              <a:t>(+3)</a:t>
            </a:r>
            <a:r>
              <a:rPr lang="iw-IL" sz="3600"/>
              <a:t> ∙ </a:t>
            </a:r>
            <a:r>
              <a:rPr lang="iw-IL" sz="3600">
                <a:solidFill>
                  <a:srgbClr val="2F5496"/>
                </a:solidFill>
              </a:rPr>
              <a:t>(-4)</a:t>
            </a:r>
            <a:r>
              <a:rPr lang="iw-IL" sz="3600"/>
              <a:t> = </a:t>
            </a:r>
            <a:r>
              <a:rPr lang="iw-IL" sz="3600">
                <a:solidFill>
                  <a:srgbClr val="2F5496"/>
                </a:solidFill>
              </a:rPr>
              <a:t>(-4)</a:t>
            </a:r>
            <a:r>
              <a:rPr lang="iw-IL" sz="3600"/>
              <a:t> ∙ </a:t>
            </a:r>
            <a:r>
              <a:rPr lang="iw-IL" sz="3600">
                <a:solidFill>
                  <a:srgbClr val="FF0000"/>
                </a:solidFill>
              </a:rPr>
              <a:t>(+3)</a:t>
            </a:r>
            <a:endParaRPr sz="3600"/>
          </a:p>
        </p:txBody>
      </p:sp>
      <p:sp>
        <p:nvSpPr>
          <p:cNvPr id="585" name="Google Shape;585;p17"/>
          <p:cNvSpPr txBox="1"/>
          <p:nvPr/>
        </p:nvSpPr>
        <p:spPr>
          <a:xfrm>
            <a:off x="7617597" y="5599651"/>
            <a:ext cx="2663825" cy="1062038"/>
          </a:xfrm>
          <a:prstGeom prst="rect">
            <a:avLst/>
          </a:prstGeom>
          <a:solidFill>
            <a:srgbClr val="9CC2E5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17"/>
          <p:cNvSpPr/>
          <p:nvPr/>
        </p:nvSpPr>
        <p:spPr>
          <a:xfrm>
            <a:off x="10389371" y="5019747"/>
            <a:ext cx="1507287" cy="980357"/>
          </a:xfrm>
          <a:prstGeom prst="wedgeEllipseCallout">
            <a:avLst>
              <a:gd fmla="val -57215" name="adj1"/>
              <a:gd fmla="val 76344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הכללה לשוני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7" name="Google Shape;587;p17"/>
          <p:cNvGrpSpPr/>
          <p:nvPr/>
        </p:nvGrpSpPr>
        <p:grpSpPr>
          <a:xfrm>
            <a:off x="7230144" y="1346758"/>
            <a:ext cx="4961855" cy="646331"/>
            <a:chOff x="7230144" y="1346758"/>
            <a:chExt cx="4961855" cy="646331"/>
          </a:xfrm>
        </p:grpSpPr>
        <p:sp>
          <p:nvSpPr>
            <p:cNvPr id="588" name="Google Shape;588;p17"/>
            <p:cNvSpPr txBox="1"/>
            <p:nvPr/>
          </p:nvSpPr>
          <p:spPr>
            <a:xfrm>
              <a:off x="9502696" y="1346758"/>
              <a:ext cx="268930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600"/>
                <a:buFont typeface="Arial"/>
                <a:buNone/>
              </a:pPr>
              <a:r>
                <a:rPr b="1" i="0" lang="iw-IL" sz="3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חוק החילוף: </a:t>
              </a:r>
              <a:endPara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9" name="Google Shape;589;p17"/>
            <p:cNvGrpSpPr/>
            <p:nvPr/>
          </p:nvGrpSpPr>
          <p:grpSpPr>
            <a:xfrm>
              <a:off x="7230144" y="1346758"/>
              <a:ext cx="2317269" cy="646331"/>
              <a:chOff x="7230144" y="1346758"/>
              <a:chExt cx="2317269" cy="646331"/>
            </a:xfrm>
          </p:grpSpPr>
          <p:sp>
            <p:nvSpPr>
              <p:cNvPr id="590" name="Google Shape;590;p17"/>
              <p:cNvSpPr txBox="1"/>
              <p:nvPr/>
            </p:nvSpPr>
            <p:spPr>
              <a:xfrm>
                <a:off x="7230144" y="1346758"/>
                <a:ext cx="2317269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600"/>
                  <a:buFont typeface="Arial"/>
                  <a:buNone/>
                </a:pPr>
                <a:r>
                  <a:rPr b="0" i="0" lang="iw-IL" sz="36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2 ∙ 3 = 3 ∙ 2   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1" name="Google Shape;591;p17"/>
              <p:cNvSpPr/>
              <p:nvPr/>
            </p:nvSpPr>
            <p:spPr>
              <a:xfrm>
                <a:off x="8202706" y="1346758"/>
                <a:ext cx="242047" cy="3072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b="1" i="0" lang="iw-IL" sz="1800" u="none" cap="none" strike="noStrik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?</a:t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592" name="Google Shape;592;p17"/>
          <p:cNvGrpSpPr/>
          <p:nvPr/>
        </p:nvGrpSpPr>
        <p:grpSpPr>
          <a:xfrm>
            <a:off x="6847942" y="4123249"/>
            <a:ext cx="2972338" cy="1120775"/>
            <a:chOff x="6847942" y="4123249"/>
            <a:chExt cx="2972338" cy="1120775"/>
          </a:xfrm>
        </p:grpSpPr>
        <p:cxnSp>
          <p:nvCxnSpPr>
            <p:cNvPr id="593" name="Google Shape;593;p17"/>
            <p:cNvCxnSpPr/>
            <p:nvPr/>
          </p:nvCxnSpPr>
          <p:spPr>
            <a:xfrm>
              <a:off x="8939208" y="4131715"/>
              <a:ext cx="391983" cy="431115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4" name="Google Shape;594;p17"/>
            <p:cNvCxnSpPr/>
            <p:nvPr/>
          </p:nvCxnSpPr>
          <p:spPr>
            <a:xfrm flipH="1">
              <a:off x="9336753" y="4123249"/>
              <a:ext cx="421320" cy="43958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5" name="Google Shape;595;p17"/>
            <p:cNvCxnSpPr/>
            <p:nvPr/>
          </p:nvCxnSpPr>
          <p:spPr>
            <a:xfrm>
              <a:off x="6847942" y="4148649"/>
              <a:ext cx="391983" cy="431115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96" name="Google Shape;596;p17"/>
            <p:cNvCxnSpPr/>
            <p:nvPr/>
          </p:nvCxnSpPr>
          <p:spPr>
            <a:xfrm flipH="1">
              <a:off x="7245487" y="4140183"/>
              <a:ext cx="421320" cy="43958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97" name="Google Shape;597;p17"/>
            <p:cNvSpPr txBox="1"/>
            <p:nvPr/>
          </p:nvSpPr>
          <p:spPr>
            <a:xfrm>
              <a:off x="6849528" y="4615294"/>
              <a:ext cx="2970752" cy="6287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91440" lvl="0" marL="9144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3600"/>
                <a:buFont typeface="Calibri"/>
                <a:buChar char=" "/>
              </a:pPr>
              <a:r>
                <a:rPr b="0" i="0" lang="iw-IL" sz="3600" u="none" cap="none" strike="noStrike">
                  <a:solidFill>
                    <a:srgbClr val="3F3F3F"/>
                  </a:solidFill>
                  <a:latin typeface="Calibri"/>
                  <a:ea typeface="Calibri"/>
                  <a:cs typeface="Calibri"/>
                  <a:sym typeface="Calibri"/>
                </a:rPr>
                <a:t>-12       =    -12 </a:t>
              </a:r>
              <a:endParaRPr b="0" i="0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8" name="Google Shape;598;p17"/>
          <p:cNvSpPr/>
          <p:nvPr/>
        </p:nvSpPr>
        <p:spPr>
          <a:xfrm>
            <a:off x="10662557" y="423269"/>
            <a:ext cx="1568302" cy="634410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18"/>
          <p:cNvSpPr txBox="1"/>
          <p:nvPr/>
        </p:nvSpPr>
        <p:spPr>
          <a:xfrm>
            <a:off x="2238376" y="285750"/>
            <a:ext cx="7858125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04" name="Google Shape;604;p18"/>
          <p:cNvGraphicFramePr/>
          <p:nvPr/>
        </p:nvGraphicFramePr>
        <p:xfrm>
          <a:off x="1958793" y="738097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605" name="Google Shape;605;p18"/>
          <p:cNvCxnSpPr/>
          <p:nvPr/>
        </p:nvCxnSpPr>
        <p:spPr>
          <a:xfrm rot="5400000">
            <a:off x="2734241" y="2984410"/>
            <a:ext cx="4429125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6" name="Google Shape;606;p18"/>
          <p:cNvCxnSpPr/>
          <p:nvPr/>
        </p:nvCxnSpPr>
        <p:spPr>
          <a:xfrm rot="5400000">
            <a:off x="2290581" y="2984410"/>
            <a:ext cx="4430713" cy="1588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07" name="Google Shape;607;p18"/>
          <p:cNvSpPr txBox="1"/>
          <p:nvPr/>
        </p:nvSpPr>
        <p:spPr>
          <a:xfrm>
            <a:off x="8334935" y="142876"/>
            <a:ext cx="35718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לוח הכפל המורחב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08" name="Google Shape;608;p18"/>
          <p:cNvCxnSpPr/>
          <p:nvPr/>
        </p:nvCxnSpPr>
        <p:spPr>
          <a:xfrm rot="10800000">
            <a:off x="1921535" y="3320586"/>
            <a:ext cx="6143625" cy="1587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09" name="Google Shape;609;p18"/>
          <p:cNvCxnSpPr/>
          <p:nvPr/>
        </p:nvCxnSpPr>
        <p:spPr>
          <a:xfrm rot="10800000">
            <a:off x="1921535" y="2965081"/>
            <a:ext cx="6143625" cy="1588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10" name="Google Shape;610;p18"/>
          <p:cNvSpPr txBox="1"/>
          <p:nvPr/>
        </p:nvSpPr>
        <p:spPr>
          <a:xfrm>
            <a:off x="2145092" y="252135"/>
            <a:ext cx="5500687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השלימו את לוח הכפל שלפניכם לפי הכללים שנלמדו: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1" name="Google Shape;611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lang="iw-IL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8"/>
          <p:cNvSpPr txBox="1"/>
          <p:nvPr/>
        </p:nvSpPr>
        <p:spPr>
          <a:xfrm>
            <a:off x="1358143" y="5540871"/>
            <a:ext cx="2620495" cy="106182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+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18"/>
          <p:cNvSpPr txBox="1"/>
          <p:nvPr/>
        </p:nvSpPr>
        <p:spPr>
          <a:xfrm>
            <a:off x="5456612" y="5527424"/>
            <a:ext cx="2663825" cy="1062038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18"/>
          <p:cNvSpPr/>
          <p:nvPr/>
        </p:nvSpPr>
        <p:spPr>
          <a:xfrm>
            <a:off x="8228387" y="4571005"/>
            <a:ext cx="1224896" cy="798980"/>
          </a:xfrm>
          <a:prstGeom prst="wedgeEllipseCallout">
            <a:avLst>
              <a:gd fmla="val -57215" name="adj1"/>
              <a:gd fmla="val 76344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שוני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8"/>
          <p:cNvSpPr/>
          <p:nvPr/>
        </p:nvSpPr>
        <p:spPr>
          <a:xfrm>
            <a:off x="175383" y="4571005"/>
            <a:ext cx="1268578" cy="1147107"/>
          </a:xfrm>
          <a:prstGeom prst="wedgeEllipseCallout">
            <a:avLst>
              <a:gd fmla="val 50562" name="adj1"/>
              <a:gd fmla="val 60528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שני חיוביים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18"/>
          <p:cNvSpPr txBox="1"/>
          <p:nvPr/>
        </p:nvSpPr>
        <p:spPr>
          <a:xfrm>
            <a:off x="9033933" y="1920594"/>
            <a:ext cx="3104279" cy="64633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אלו סוגי תרגילים בלוח, ניתן לפתור באמצעות הכללים?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18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8"/>
          <p:cNvSpPr/>
          <p:nvPr/>
        </p:nvSpPr>
        <p:spPr>
          <a:xfrm>
            <a:off x="10368643" y="769890"/>
            <a:ext cx="1538167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 12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9"/>
          <p:cNvSpPr txBox="1"/>
          <p:nvPr/>
        </p:nvSpPr>
        <p:spPr>
          <a:xfrm>
            <a:off x="2309814" y="357189"/>
            <a:ext cx="7858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24" name="Google Shape;624;p19"/>
          <p:cNvGraphicFramePr/>
          <p:nvPr/>
        </p:nvGraphicFramePr>
        <p:xfrm>
          <a:off x="3048000" y="139700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625" name="Google Shape;625;p19"/>
          <p:cNvCxnSpPr/>
          <p:nvPr/>
        </p:nvCxnSpPr>
        <p:spPr>
          <a:xfrm rot="5400000">
            <a:off x="3810001" y="3643313"/>
            <a:ext cx="4429125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6" name="Google Shape;626;p19"/>
          <p:cNvCxnSpPr/>
          <p:nvPr/>
        </p:nvCxnSpPr>
        <p:spPr>
          <a:xfrm rot="5400000">
            <a:off x="3381376" y="3643313"/>
            <a:ext cx="4429125" cy="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27" name="Google Shape;627;p19"/>
          <p:cNvSpPr txBox="1"/>
          <p:nvPr/>
        </p:nvSpPr>
        <p:spPr>
          <a:xfrm>
            <a:off x="4310064" y="285751"/>
            <a:ext cx="35718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לוח הכפל המורחב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8" name="Google Shape;628;p19"/>
          <p:cNvCxnSpPr/>
          <p:nvPr/>
        </p:nvCxnSpPr>
        <p:spPr>
          <a:xfrm rot="10800000">
            <a:off x="3024189" y="3643314"/>
            <a:ext cx="6143625" cy="1587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9" name="Google Shape;629;p19"/>
          <p:cNvCxnSpPr/>
          <p:nvPr/>
        </p:nvCxnSpPr>
        <p:spPr>
          <a:xfrm rot="10800000">
            <a:off x="3024189" y="4000500"/>
            <a:ext cx="6143625" cy="1588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30" name="Google Shape;630;p19"/>
          <p:cNvSpPr txBox="1"/>
          <p:nvPr/>
        </p:nvSpPr>
        <p:spPr>
          <a:xfrm>
            <a:off x="4246563" y="928689"/>
            <a:ext cx="4945062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השלימו את לוח הכפל שלפניכם עפ"י הכללים שלמדנו: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lang="iw-IL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32" name="Google Shape;632;p19"/>
          <p:cNvGraphicFramePr/>
          <p:nvPr/>
        </p:nvGraphicFramePr>
        <p:xfrm>
          <a:off x="3071813" y="1401763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3" name="Google Shape;633;p19"/>
          <p:cNvGraphicFramePr/>
          <p:nvPr/>
        </p:nvGraphicFramePr>
        <p:xfrm>
          <a:off x="3057525" y="1412875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4" name="Google Shape;634;p19"/>
          <p:cNvGraphicFramePr/>
          <p:nvPr/>
        </p:nvGraphicFramePr>
        <p:xfrm>
          <a:off x="3095625" y="14049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5" name="Google Shape;635;p19"/>
          <p:cNvGraphicFramePr/>
          <p:nvPr/>
        </p:nvGraphicFramePr>
        <p:xfrm>
          <a:off x="3071813" y="1412875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6" name="Google Shape;636;p19"/>
          <p:cNvGraphicFramePr/>
          <p:nvPr/>
        </p:nvGraphicFramePr>
        <p:xfrm>
          <a:off x="3071813" y="1412875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000"/>
                <a:gridCol w="508000"/>
                <a:gridCol w="508000"/>
                <a:gridCol w="508000"/>
                <a:gridCol w="508000"/>
                <a:gridCol w="571325"/>
                <a:gridCol w="444675"/>
                <a:gridCol w="508000"/>
                <a:gridCol w="508000"/>
                <a:gridCol w="508000"/>
                <a:gridCol w="508000"/>
                <a:gridCol w="508000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7" name="Google Shape;637;p19"/>
          <p:cNvGraphicFramePr/>
          <p:nvPr/>
        </p:nvGraphicFramePr>
        <p:xfrm>
          <a:off x="3032660" y="1412875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11475"/>
                <a:gridCol w="511475"/>
                <a:gridCol w="511475"/>
                <a:gridCol w="511475"/>
                <a:gridCol w="511475"/>
                <a:gridCol w="575225"/>
                <a:gridCol w="447725"/>
                <a:gridCol w="511475"/>
                <a:gridCol w="511475"/>
                <a:gridCol w="511475"/>
                <a:gridCol w="511475"/>
                <a:gridCol w="511475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b="1" sz="14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38" name="Google Shape;638;p19"/>
          <p:cNvGraphicFramePr/>
          <p:nvPr/>
        </p:nvGraphicFramePr>
        <p:xfrm>
          <a:off x="3038597" y="140493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11475"/>
                <a:gridCol w="511475"/>
                <a:gridCol w="511475"/>
                <a:gridCol w="511475"/>
                <a:gridCol w="511475"/>
                <a:gridCol w="575225"/>
                <a:gridCol w="447725"/>
                <a:gridCol w="511475"/>
                <a:gridCol w="511475"/>
                <a:gridCol w="511475"/>
                <a:gridCol w="511475"/>
                <a:gridCol w="511475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B081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16+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296B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rgbClr val="FF0000"/>
                          </a:solidFill>
                        </a:rPr>
                        <a:t>25+</a:t>
                      </a:r>
                      <a:endParaRPr sz="1400" u="none" cap="none" strike="noStrike"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838200" y="185949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למצגת זו נלווים דפי עבודה.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בשקפים בהם יש צורך לעשות שימוש בדפי עבודה</a:t>
            </a:r>
            <a:br>
              <a:rPr lang="iw-IL"/>
            </a:br>
            <a:r>
              <a:rPr lang="iw-IL"/>
              <a:t>יופיע בראש הדף סימון המציין זאת כמובא להלן:</a:t>
            </a:r>
            <a:endParaRPr/>
          </a:p>
          <a:p>
            <a:pPr indent="-1704975" lvl="0" marL="23368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-                מציין שיש לעשות שימוש בדף עבודה </a:t>
            </a:r>
            <a:br>
              <a:rPr lang="iw-IL"/>
            </a:br>
            <a:r>
              <a:rPr lang="iw-IL"/>
              <a:t>מתוך הדפים המובאים בטבלת ההמחשות (איילת)</a:t>
            </a:r>
            <a:endParaRPr/>
          </a:p>
          <a:p>
            <a:pPr indent="-1704975" lvl="0" marL="23368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-                מציין שאנו ממליצים לעשות בשלב זה תרגול, </a:t>
            </a:r>
            <a:br>
              <a:rPr lang="iw-IL"/>
            </a:br>
            <a:r>
              <a:rPr lang="iw-IL"/>
              <a:t>מתוך ספרי הלימוד. </a:t>
            </a:r>
            <a:endParaRPr/>
          </a:p>
        </p:txBody>
      </p:sp>
      <p:sp>
        <p:nvSpPr>
          <p:cNvPr id="96" name="Google Shape;96;p2"/>
          <p:cNvSpPr/>
          <p:nvPr/>
        </p:nvSpPr>
        <p:spPr>
          <a:xfrm>
            <a:off x="9275769" y="4129600"/>
            <a:ext cx="1020932" cy="523782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9121422" y="3299135"/>
            <a:ext cx="1329626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2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20"/>
          <p:cNvSpPr txBox="1"/>
          <p:nvPr/>
        </p:nvSpPr>
        <p:spPr>
          <a:xfrm>
            <a:off x="2309814" y="357189"/>
            <a:ext cx="78581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644" name="Google Shape;644;p20"/>
          <p:cNvGraphicFramePr/>
          <p:nvPr/>
        </p:nvGraphicFramePr>
        <p:xfrm>
          <a:off x="3048004" y="78285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{BF6EC2B2-CD0E-4AFB-A225-5554A81E0B23}</a:tableStyleId>
              </a:tblPr>
              <a:tblGrid>
                <a:gridCol w="508275"/>
                <a:gridCol w="507975"/>
                <a:gridCol w="507975"/>
                <a:gridCol w="507975"/>
                <a:gridCol w="507975"/>
                <a:gridCol w="571275"/>
                <a:gridCol w="444650"/>
                <a:gridCol w="507975"/>
                <a:gridCol w="507975"/>
                <a:gridCol w="507975"/>
                <a:gridCol w="507975"/>
                <a:gridCol w="507975"/>
              </a:tblGrid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iw-IL" sz="1600" u="none" cap="none" strike="noStrike"/>
                        <a:t>כפל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586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9-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7-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3-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3+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9+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16-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12-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8-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4-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4+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8+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12+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16+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  <a:tr h="370825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20-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10-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/>
                        <a:t>5-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b="1" lang="iw-IL" sz="1400" u="none" cap="none" strike="noStrike"/>
                        <a:t>0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15+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20+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iw-IL" sz="1400" u="none" cap="none" strike="noStrike">
                          <a:solidFill>
                            <a:schemeClr val="dk1"/>
                          </a:solidFill>
                        </a:rPr>
                        <a:t>25+</a:t>
                      </a:r>
                      <a:endParaRPr sz="1400" u="none" cap="none" strike="noStrike"/>
                    </a:p>
                  </a:txBody>
                  <a:tcPr marT="45725" marB="45725" marR="91425" marL="91425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45" name="Google Shape;645;p20"/>
          <p:cNvSpPr txBox="1"/>
          <p:nvPr/>
        </p:nvSpPr>
        <p:spPr>
          <a:xfrm>
            <a:off x="4023002" y="166767"/>
            <a:ext cx="3571875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i="0" lang="iw-IL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לוח הכפל המורחב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46" name="Google Shape;646;p20"/>
          <p:cNvGrpSpPr/>
          <p:nvPr/>
        </p:nvGrpSpPr>
        <p:grpSpPr>
          <a:xfrm>
            <a:off x="3024189" y="800947"/>
            <a:ext cx="6143625" cy="4429125"/>
            <a:chOff x="3024189" y="800947"/>
            <a:chExt cx="6143625" cy="4429125"/>
          </a:xfrm>
        </p:grpSpPr>
        <p:cxnSp>
          <p:nvCxnSpPr>
            <p:cNvPr id="647" name="Google Shape;647;p20"/>
            <p:cNvCxnSpPr/>
            <p:nvPr/>
          </p:nvCxnSpPr>
          <p:spPr>
            <a:xfrm rot="5400000">
              <a:off x="3810001" y="3015509"/>
              <a:ext cx="4429125" cy="0"/>
            </a:xfrm>
            <a:prstGeom prst="straightConnector1">
              <a:avLst/>
            </a:prstGeom>
            <a:noFill/>
            <a:ln cap="flat" cmpd="sng" w="571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48" name="Google Shape;648;p20"/>
            <p:cNvCxnSpPr/>
            <p:nvPr/>
          </p:nvCxnSpPr>
          <p:spPr>
            <a:xfrm rot="5400000">
              <a:off x="3381376" y="3015509"/>
              <a:ext cx="4429125" cy="0"/>
            </a:xfrm>
            <a:prstGeom prst="straightConnector1">
              <a:avLst/>
            </a:prstGeom>
            <a:noFill/>
            <a:ln cap="flat" cmpd="sng" w="571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49" name="Google Shape;649;p20"/>
            <p:cNvCxnSpPr/>
            <p:nvPr/>
          </p:nvCxnSpPr>
          <p:spPr>
            <a:xfrm rot="10800000">
              <a:off x="3024189" y="3015510"/>
              <a:ext cx="6143625" cy="1587"/>
            </a:xfrm>
            <a:prstGeom prst="straightConnector1">
              <a:avLst/>
            </a:prstGeom>
            <a:noFill/>
            <a:ln cap="flat" cmpd="sng" w="571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50" name="Google Shape;650;p20"/>
            <p:cNvCxnSpPr/>
            <p:nvPr/>
          </p:nvCxnSpPr>
          <p:spPr>
            <a:xfrm rot="10800000">
              <a:off x="3024189" y="3372696"/>
              <a:ext cx="6143625" cy="1588"/>
            </a:xfrm>
            <a:prstGeom prst="straightConnector1">
              <a:avLst/>
            </a:prstGeom>
            <a:noFill/>
            <a:ln cap="flat" cmpd="sng" w="571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51" name="Google Shape;651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lang="iw-IL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20"/>
          <p:cNvSpPr txBox="1"/>
          <p:nvPr/>
        </p:nvSpPr>
        <p:spPr>
          <a:xfrm>
            <a:off x="6024564" y="5293674"/>
            <a:ext cx="2628369" cy="1062038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חיובי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20"/>
          <p:cNvSpPr txBox="1"/>
          <p:nvPr/>
        </p:nvSpPr>
        <p:spPr>
          <a:xfrm>
            <a:off x="3048005" y="5257878"/>
            <a:ext cx="2547934" cy="1062038"/>
          </a:xfrm>
          <a:prstGeom prst="rect">
            <a:avLst/>
          </a:prstGeom>
          <a:solidFill>
            <a:srgbClr val="92D050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סימן: שלילי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7713" lvl="0" marL="747713" marR="0" rtl="1" algn="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יחידות: מכפלת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20"/>
          <p:cNvSpPr/>
          <p:nvPr/>
        </p:nvSpPr>
        <p:spPr>
          <a:xfrm>
            <a:off x="8763795" y="5137133"/>
            <a:ext cx="1189037" cy="504825"/>
          </a:xfrm>
          <a:prstGeom prst="wedgeEllipseCallout">
            <a:avLst>
              <a:gd fmla="val -57215" name="adj1"/>
              <a:gd fmla="val 76344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שווי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20"/>
          <p:cNvSpPr/>
          <p:nvPr/>
        </p:nvSpPr>
        <p:spPr>
          <a:xfrm>
            <a:off x="1824042" y="4992671"/>
            <a:ext cx="1170714" cy="649287"/>
          </a:xfrm>
          <a:prstGeom prst="wedgeEllipseCallout">
            <a:avLst>
              <a:gd fmla="val 50562" name="adj1"/>
              <a:gd fmla="val 60528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שוני סימן</a:t>
            </a: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20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21"/>
          <p:cNvSpPr txBox="1"/>
          <p:nvPr>
            <p:ph type="title"/>
          </p:nvPr>
        </p:nvSpPr>
        <p:spPr>
          <a:xfrm>
            <a:off x="95958" y="210134"/>
            <a:ext cx="2045959" cy="8593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iw-IL">
                <a:latin typeface="Arial"/>
                <a:ea typeface="Arial"/>
                <a:cs typeface="Arial"/>
                <a:sym typeface="Arial"/>
              </a:rPr>
              <a:t>כפל</a:t>
            </a:r>
            <a:br>
              <a:rPr b="1" lang="iw-IL"/>
            </a:br>
            <a:endParaRPr b="1"/>
          </a:p>
        </p:txBody>
      </p:sp>
      <p:graphicFrame>
        <p:nvGraphicFramePr>
          <p:cNvPr id="662" name="Google Shape;662;p21"/>
          <p:cNvGraphicFramePr/>
          <p:nvPr/>
        </p:nvGraphicFramePr>
        <p:xfrm>
          <a:off x="6617373" y="45510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45250"/>
                <a:gridCol w="3281775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b="1" lang="iw-IL" sz="2400" u="none" cap="none" strike="noStrike"/>
                        <a:t>+</a:t>
                      </a:r>
                      <a:endParaRPr b="1" sz="18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מכפלת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63" name="Google Shape;663;p21"/>
          <p:cNvGraphicFramePr/>
          <p:nvPr/>
        </p:nvGraphicFramePr>
        <p:xfrm>
          <a:off x="661737" y="455101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863850"/>
                <a:gridCol w="340145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שוני סימן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b="1" lang="iw-IL" sz="2400" u="none" cap="none" strike="noStrike"/>
                        <a:t>-</a:t>
                      </a:r>
                      <a:endParaRPr b="1" sz="18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-747713" lvl="0" marL="747713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מכפלת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</a:tbl>
          </a:graphicData>
        </a:graphic>
      </p:graphicFrame>
      <p:sp>
        <p:nvSpPr>
          <p:cNvPr id="664" name="Google Shape;664;p21"/>
          <p:cNvSpPr/>
          <p:nvPr/>
        </p:nvSpPr>
        <p:spPr>
          <a:xfrm>
            <a:off x="4123268" y="-1"/>
            <a:ext cx="3293532" cy="267546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0"/>
                </a:move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-114300" lvl="1" marL="114300" marR="0" rtl="1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b="0" i="0" lang="iw-IL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(+2)∙(+5)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b="0" i="0" lang="iw-IL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(-1)∙(-3)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b="0" i="0" lang="iw-IL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(-6)∙(+4)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לאן שייך התרגיל?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21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21"/>
          <p:cNvSpPr/>
          <p:nvPr/>
        </p:nvSpPr>
        <p:spPr>
          <a:xfrm>
            <a:off x="10744400" y="169301"/>
            <a:ext cx="1383512" cy="523782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22"/>
          <p:cNvSpPr txBox="1"/>
          <p:nvPr>
            <p:ph type="title"/>
          </p:nvPr>
        </p:nvSpPr>
        <p:spPr>
          <a:xfrm>
            <a:off x="839788" y="365126"/>
            <a:ext cx="5952898" cy="896408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חילוק מספרים מכוונים</a:t>
            </a:r>
            <a:endParaRPr/>
          </a:p>
        </p:txBody>
      </p:sp>
      <p:sp>
        <p:nvSpPr>
          <p:cNvPr id="672" name="Google Shape;672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w-IL"/>
              <a:t>כפל בהפכי</a:t>
            </a:r>
            <a:endParaRPr/>
          </a:p>
        </p:txBody>
      </p:sp>
      <p:sp>
        <p:nvSpPr>
          <p:cNvPr id="673" name="Google Shape;673;p22"/>
          <p:cNvSpPr txBox="1"/>
          <p:nvPr>
            <p:ph idx="2" type="body"/>
          </p:nvPr>
        </p:nvSpPr>
        <p:spPr>
          <a:xfrm>
            <a:off x="839788" y="2505075"/>
            <a:ext cx="5157787" cy="3998756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    6 : </a:t>
            </a:r>
            <a:r>
              <a:rPr lang="iw-IL">
                <a:solidFill>
                  <a:srgbClr val="FF0000"/>
                </a:solidFill>
              </a:rPr>
              <a:t>3</a:t>
            </a:r>
            <a:r>
              <a:rPr lang="iw-IL"/>
              <a:t> = 2           6 ∙ </a:t>
            </a:r>
            <a:r>
              <a:rPr lang="iw-IL">
                <a:solidFill>
                  <a:srgbClr val="FF0000"/>
                </a:solidFill>
              </a:rPr>
              <a:t>⅓</a:t>
            </a:r>
            <a:r>
              <a:rPr lang="iw-IL"/>
              <a:t> =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   -8 : </a:t>
            </a:r>
            <a:r>
              <a:rPr lang="iw-IL">
                <a:solidFill>
                  <a:srgbClr val="FF0000"/>
                </a:solidFill>
              </a:rPr>
              <a:t>4</a:t>
            </a:r>
            <a:r>
              <a:rPr lang="iw-IL"/>
              <a:t> = -2         -8 ∙ </a:t>
            </a:r>
            <a:r>
              <a:rPr lang="iw-IL">
                <a:solidFill>
                  <a:srgbClr val="FF0000"/>
                </a:solidFill>
              </a:rPr>
              <a:t>¼</a:t>
            </a:r>
            <a:r>
              <a:rPr lang="iw-IL"/>
              <a:t> = -2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674" name="Google Shape;674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iw-IL"/>
              <a:t>תבנית שלושת המספרים</a:t>
            </a:r>
            <a:endParaRPr/>
          </a:p>
        </p:txBody>
      </p:sp>
      <p:sp>
        <p:nvSpPr>
          <p:cNvPr id="675" name="Google Shape;675;p22"/>
          <p:cNvSpPr txBox="1"/>
          <p:nvPr>
            <p:ph idx="4" type="body"/>
          </p:nvPr>
        </p:nvSpPr>
        <p:spPr>
          <a:xfrm>
            <a:off x="6172200" y="2505075"/>
            <a:ext cx="5183188" cy="3998756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 sz="4500"/>
              <a:t>2, 3, 6</a:t>
            </a:r>
            <a:endParaRPr sz="4500"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/>
              <a:t>    </a:t>
            </a:r>
            <a:r>
              <a:rPr lang="iw-IL" sz="4000"/>
              <a:t>6 : 3 =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 sz="4000"/>
              <a:t>     </a:t>
            </a:r>
            <a:r>
              <a:rPr lang="iw-IL" sz="4000">
                <a:solidFill>
                  <a:srgbClr val="FF0000"/>
                </a:solidFill>
              </a:rPr>
              <a:t> </a:t>
            </a:r>
            <a:r>
              <a:rPr lang="iw-IL" sz="4000"/>
              <a:t>∙</a:t>
            </a:r>
            <a:r>
              <a:rPr lang="iw-IL" sz="4000">
                <a:solidFill>
                  <a:srgbClr val="FF0000"/>
                </a:solidFill>
              </a:rPr>
              <a:t> </a:t>
            </a:r>
            <a:r>
              <a:rPr lang="iw-IL" sz="4000"/>
              <a:t>3</a:t>
            </a:r>
            <a:r>
              <a:rPr lang="iw-IL" sz="4000">
                <a:solidFill>
                  <a:srgbClr val="FF0000"/>
                </a:solidFill>
              </a:rPr>
              <a:t> </a:t>
            </a:r>
            <a:r>
              <a:rPr lang="iw-IL" sz="4000"/>
              <a:t>= 6</a:t>
            </a:r>
            <a:r>
              <a:rPr lang="iw-IL" sz="4000">
                <a:solidFill>
                  <a:srgbClr val="FF0000"/>
                </a:solidFill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iw-IL" sz="4000">
                <a:solidFill>
                  <a:srgbClr val="FF0000"/>
                </a:solidFill>
              </a:rPr>
              <a:t>           </a:t>
            </a:r>
            <a:r>
              <a:rPr lang="iw-IL" sz="4000"/>
              <a:t>=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4000"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 sz="4000"/>
              <a:t>       -6 : 3 =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</a:pPr>
            <a:r>
              <a:rPr lang="iw-IL" sz="4000">
                <a:solidFill>
                  <a:srgbClr val="FF0000"/>
                </a:solidFill>
              </a:rPr>
              <a:t>                </a:t>
            </a:r>
            <a:r>
              <a:rPr lang="iw-IL" sz="4000"/>
              <a:t>∙ 3 = -6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 sz="4000"/>
              <a:t>                      =</a:t>
            </a:r>
            <a:r>
              <a:rPr lang="iw-IL" sz="4000">
                <a:solidFill>
                  <a:srgbClr val="FF0000"/>
                </a:solidFill>
              </a:rPr>
              <a:t> </a:t>
            </a:r>
            <a:r>
              <a:rPr lang="iw-IL" sz="4000"/>
              <a:t>-2 </a:t>
            </a:r>
            <a:r>
              <a:rPr lang="iw-IL"/>
              <a:t>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676" name="Google Shape;676;p22"/>
          <p:cNvSpPr txBox="1"/>
          <p:nvPr/>
        </p:nvSpPr>
        <p:spPr>
          <a:xfrm>
            <a:off x="9404684" y="4777711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22"/>
          <p:cNvSpPr txBox="1"/>
          <p:nvPr/>
        </p:nvSpPr>
        <p:spPr>
          <a:xfrm>
            <a:off x="8585202" y="5234555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22"/>
          <p:cNvSpPr txBox="1"/>
          <p:nvPr/>
        </p:nvSpPr>
        <p:spPr>
          <a:xfrm>
            <a:off x="8923154" y="5708339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22"/>
          <p:cNvSpPr txBox="1"/>
          <p:nvPr/>
        </p:nvSpPr>
        <p:spPr>
          <a:xfrm>
            <a:off x="6345953" y="3539307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22"/>
          <p:cNvSpPr txBox="1"/>
          <p:nvPr/>
        </p:nvSpPr>
        <p:spPr>
          <a:xfrm>
            <a:off x="6644909" y="3902658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22"/>
          <p:cNvSpPr txBox="1"/>
          <p:nvPr/>
        </p:nvSpPr>
        <p:spPr>
          <a:xfrm>
            <a:off x="7165588" y="3174911"/>
            <a:ext cx="270931" cy="28786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22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22"/>
          <p:cNvSpPr/>
          <p:nvPr/>
        </p:nvSpPr>
        <p:spPr>
          <a:xfrm>
            <a:off x="10808488" y="299132"/>
            <a:ext cx="1383512" cy="523782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8" name="Google Shape;688;p23"/>
          <p:cNvGraphicFramePr/>
          <p:nvPr/>
        </p:nvGraphicFramePr>
        <p:xfrm>
          <a:off x="7094431" y="43946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795875"/>
                <a:gridCol w="1803400"/>
                <a:gridCol w="17871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שוני 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כמו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כמו המספר שיש לו יותר 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סכום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הפרש היחידות של שני המספרים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E1EFD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89" name="Google Shape;689;p23"/>
          <p:cNvGraphicFramePr/>
          <p:nvPr/>
        </p:nvGraphicFramePr>
        <p:xfrm>
          <a:off x="635000" y="43946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791300"/>
                <a:gridCol w="1305225"/>
                <a:gridCol w="18105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</a:rPr>
                        <a:t>שווי סימן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</a:rPr>
                        <a:t>שוני סימן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סימן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iw-IL" sz="2400" u="none" cap="none" strike="noStrike"/>
                        <a:t>+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iw-IL" sz="2400" u="none" cap="none" strike="noStrike"/>
                        <a:t>-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יחידות</a:t>
                      </a:r>
                      <a:endParaRPr sz="1400" u="none" cap="none" strike="noStrike"/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-747713" lvl="0" marL="747713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מכפלת / מנת היחידות של שני המספרים</a:t>
                      </a:r>
                      <a:endParaRPr b="1" sz="18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DDEAF6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690" name="Google Shape;690;p23"/>
          <p:cNvSpPr/>
          <p:nvPr/>
        </p:nvSpPr>
        <p:spPr>
          <a:xfrm>
            <a:off x="4123268" y="-1"/>
            <a:ext cx="3293532" cy="267546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10000" y="0"/>
                </a:moveTo>
                <a:close/>
              </a:path>
              <a:path extrusionOk="0" fill="none" h="120000" w="120000">
                <a:moveTo>
                  <a:pt x="-10000" y="22500"/>
                </a:moveTo>
                <a:lnTo>
                  <a:pt x="-46000" y="135000"/>
                </a:lnTo>
              </a:path>
            </a:pathLst>
          </a:cu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-114300" lvl="1" marL="114300" marR="0" rtl="1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•"/>
            </a:pPr>
            <a:r>
              <a:rPr b="0" i="0" lang="iw-IL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+2-5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3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b="0" i="0" lang="iw-IL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(-8): (-2)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b="0" i="0" lang="iw-IL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(-6)∙(+4)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4300" lvl="1" marL="114300" marR="0" rtl="1" algn="l">
              <a:lnSpc>
                <a:spcPct val="75000"/>
              </a:lnSpc>
              <a:spcBef>
                <a:spcPts val="14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לאן שייך התרגיל?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1" name="Google Shape;691;p23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23"/>
          <p:cNvSpPr/>
          <p:nvPr/>
        </p:nvSpPr>
        <p:spPr>
          <a:xfrm>
            <a:off x="10552990" y="364451"/>
            <a:ext cx="1383512" cy="523782"/>
          </a:xfrm>
          <a:prstGeom prst="ellipse">
            <a:avLst/>
          </a:prstGeom>
          <a:solidFill>
            <a:srgbClr val="92D050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תרגול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6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4"/>
          <p:cNvSpPr txBox="1"/>
          <p:nvPr>
            <p:ph type="title"/>
          </p:nvPr>
        </p:nvSpPr>
        <p:spPr>
          <a:xfrm>
            <a:off x="839788" y="60318"/>
            <a:ext cx="10515600" cy="8794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דרך חשבונית נוספת...</a:t>
            </a:r>
            <a:endParaRPr/>
          </a:p>
        </p:txBody>
      </p:sp>
      <p:sp>
        <p:nvSpPr>
          <p:cNvPr id="698" name="Google Shape;698;p24"/>
          <p:cNvSpPr txBox="1"/>
          <p:nvPr>
            <p:ph idx="2" type="body"/>
          </p:nvPr>
        </p:nvSpPr>
        <p:spPr>
          <a:xfrm>
            <a:off x="839788" y="2505075"/>
            <a:ext cx="3816879" cy="40142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3 ∙ </a:t>
            </a:r>
            <a:r>
              <a:rPr b="1" lang="iw-IL" sz="3600">
                <a:solidFill>
                  <a:srgbClr val="FF0000"/>
                </a:solidFill>
              </a:rPr>
              <a:t>0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     </a:t>
            </a:r>
            <a:r>
              <a:rPr b="1" lang="iw-IL" sz="3600">
                <a:solidFill>
                  <a:srgbClr val="FF0000"/>
                </a:solidFill>
              </a:rPr>
              <a:t>0 = (+5 -5)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3 ∙ </a:t>
            </a:r>
            <a:r>
              <a:rPr b="1" lang="iw-IL" sz="3600">
                <a:solidFill>
                  <a:srgbClr val="FF0000"/>
                </a:solidFill>
              </a:rPr>
              <a:t>(+5 -5)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3 ∙ </a:t>
            </a:r>
            <a:r>
              <a:rPr b="1" lang="iw-IL" sz="3600">
                <a:solidFill>
                  <a:srgbClr val="FF0000"/>
                </a:solidFill>
              </a:rPr>
              <a:t>(+5) </a:t>
            </a:r>
            <a:r>
              <a:rPr b="1" lang="iw-IL" sz="3600"/>
              <a:t>+ 3</a:t>
            </a:r>
            <a:r>
              <a:rPr b="1" lang="iw-IL" sz="3600">
                <a:solidFill>
                  <a:srgbClr val="FF0000"/>
                </a:solidFill>
              </a:rPr>
              <a:t> </a:t>
            </a:r>
            <a:r>
              <a:rPr b="1" lang="iw-IL" sz="3600"/>
              <a:t>∙ </a:t>
            </a:r>
            <a:r>
              <a:rPr b="1" lang="iw-IL" sz="3600">
                <a:solidFill>
                  <a:srgbClr val="FF0000"/>
                </a:solidFill>
              </a:rPr>
              <a:t>(-5)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 +15          -15     = 0</a:t>
            </a:r>
            <a:endParaRPr b="1" sz="3600"/>
          </a:p>
        </p:txBody>
      </p:sp>
      <p:sp>
        <p:nvSpPr>
          <p:cNvPr id="699" name="Google Shape;699;p24"/>
          <p:cNvSpPr txBox="1"/>
          <p:nvPr>
            <p:ph idx="3" type="body"/>
          </p:nvPr>
        </p:nvSpPr>
        <p:spPr>
          <a:xfrm>
            <a:off x="1348845" y="897458"/>
            <a:ext cx="10006544" cy="1446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2500" lnSpcReduction="20000"/>
          </a:bodyPr>
          <a:lstStyle/>
          <a:p>
            <a:pPr indent="-177800" lvl="0" marL="17780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/>
              <a:t>- </a:t>
            </a:r>
            <a:r>
              <a:rPr lang="iw-IL" sz="2900"/>
              <a:t>המטרה: לראות בדרך חשבונית כיצד ניתן להצדיק שתוצאת מכפלת שני מספרים שלילים היא חיובית.</a:t>
            </a:r>
            <a:endParaRPr/>
          </a:p>
          <a:p>
            <a:pPr indent="-177800" lvl="0" marL="1778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iw-IL" sz="2900"/>
              <a:t>- בהרחבת עולם המספרים אנו נשמרים חוקים שנלמדו עד כה </a:t>
            </a:r>
            <a:br>
              <a:rPr lang="iw-IL" sz="2900"/>
            </a:br>
            <a:r>
              <a:rPr lang="iw-IL" sz="2900"/>
              <a:t>וביניהם חוק הפילוג וחוק האפס.</a:t>
            </a:r>
            <a:endParaRPr/>
          </a:p>
        </p:txBody>
      </p:sp>
      <p:grpSp>
        <p:nvGrpSpPr>
          <p:cNvPr id="700" name="Google Shape;700;p24"/>
          <p:cNvGrpSpPr/>
          <p:nvPr/>
        </p:nvGrpSpPr>
        <p:grpSpPr>
          <a:xfrm>
            <a:off x="1032933" y="5215457"/>
            <a:ext cx="677333" cy="711209"/>
            <a:chOff x="1066800" y="4241800"/>
            <a:chExt cx="677333" cy="507998"/>
          </a:xfrm>
        </p:grpSpPr>
        <p:cxnSp>
          <p:nvCxnSpPr>
            <p:cNvPr id="701" name="Google Shape;701;p24"/>
            <p:cNvCxnSpPr/>
            <p:nvPr/>
          </p:nvCxnSpPr>
          <p:spPr>
            <a:xfrm>
              <a:off x="1066800" y="4241800"/>
              <a:ext cx="315912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2" name="Google Shape;702;p24"/>
            <p:cNvCxnSpPr/>
            <p:nvPr/>
          </p:nvCxnSpPr>
          <p:spPr>
            <a:xfrm flipH="1">
              <a:off x="1382712" y="4241800"/>
              <a:ext cx="361421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03" name="Google Shape;703;p24"/>
          <p:cNvGrpSpPr/>
          <p:nvPr/>
        </p:nvGrpSpPr>
        <p:grpSpPr>
          <a:xfrm>
            <a:off x="2658530" y="5215457"/>
            <a:ext cx="677333" cy="711209"/>
            <a:chOff x="2768600" y="4241800"/>
            <a:chExt cx="677333" cy="507998"/>
          </a:xfrm>
        </p:grpSpPr>
        <p:cxnSp>
          <p:nvCxnSpPr>
            <p:cNvPr id="704" name="Google Shape;704;p24"/>
            <p:cNvCxnSpPr/>
            <p:nvPr/>
          </p:nvCxnSpPr>
          <p:spPr>
            <a:xfrm>
              <a:off x="2768600" y="4241800"/>
              <a:ext cx="315912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5" name="Google Shape;705;p24"/>
            <p:cNvCxnSpPr/>
            <p:nvPr/>
          </p:nvCxnSpPr>
          <p:spPr>
            <a:xfrm flipH="1">
              <a:off x="3084512" y="4241800"/>
              <a:ext cx="361421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06" name="Google Shape;706;p24"/>
          <p:cNvSpPr txBox="1"/>
          <p:nvPr>
            <p:ph idx="2" type="body"/>
          </p:nvPr>
        </p:nvSpPr>
        <p:spPr>
          <a:xfrm>
            <a:off x="6313488" y="2505075"/>
            <a:ext cx="4041246" cy="40142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-3 ∙ </a:t>
            </a:r>
            <a:r>
              <a:rPr b="1" lang="iw-IL" sz="3600">
                <a:solidFill>
                  <a:srgbClr val="FF0000"/>
                </a:solidFill>
              </a:rPr>
              <a:t>0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       </a:t>
            </a:r>
            <a:r>
              <a:rPr b="1" lang="iw-IL" sz="3600">
                <a:solidFill>
                  <a:srgbClr val="FF0000"/>
                </a:solidFill>
              </a:rPr>
              <a:t>0 = (+5 -5)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-3 ∙ </a:t>
            </a:r>
            <a:r>
              <a:rPr b="1" lang="iw-IL" sz="3600">
                <a:solidFill>
                  <a:srgbClr val="FF0000"/>
                </a:solidFill>
              </a:rPr>
              <a:t>(+5 -5)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-3 ∙ </a:t>
            </a:r>
            <a:r>
              <a:rPr b="1" lang="iw-IL" sz="3600">
                <a:solidFill>
                  <a:srgbClr val="FF0000"/>
                </a:solidFill>
              </a:rPr>
              <a:t>(+5) </a:t>
            </a:r>
            <a:r>
              <a:rPr b="1" lang="iw-IL" sz="3600"/>
              <a:t>- 3</a:t>
            </a:r>
            <a:r>
              <a:rPr b="1" lang="iw-IL" sz="3600">
                <a:solidFill>
                  <a:srgbClr val="FF0000"/>
                </a:solidFill>
              </a:rPr>
              <a:t> </a:t>
            </a:r>
            <a:r>
              <a:rPr b="1" lang="iw-IL" sz="3600"/>
              <a:t>∙ </a:t>
            </a:r>
            <a:r>
              <a:rPr b="1" lang="iw-IL" sz="3600">
                <a:solidFill>
                  <a:srgbClr val="FF0000"/>
                </a:solidFill>
              </a:rPr>
              <a:t>(-5)</a:t>
            </a:r>
            <a:r>
              <a:rPr b="1" lang="iw-IL" sz="3600"/>
              <a:t> = 0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iw-IL" sz="3600"/>
              <a:t>   -15            </a:t>
            </a:r>
            <a:r>
              <a:rPr b="1" lang="iw-IL" sz="3600">
                <a:solidFill>
                  <a:srgbClr val="FF0000"/>
                </a:solidFill>
              </a:rPr>
              <a:t>?       </a:t>
            </a:r>
            <a:r>
              <a:rPr b="1" lang="iw-IL" sz="3600"/>
              <a:t>= 0</a:t>
            </a:r>
            <a:endParaRPr b="1" sz="3600"/>
          </a:p>
        </p:txBody>
      </p:sp>
      <p:grpSp>
        <p:nvGrpSpPr>
          <p:cNvPr id="707" name="Google Shape;707;p24"/>
          <p:cNvGrpSpPr/>
          <p:nvPr/>
        </p:nvGrpSpPr>
        <p:grpSpPr>
          <a:xfrm>
            <a:off x="6629403" y="5215457"/>
            <a:ext cx="677333" cy="711209"/>
            <a:chOff x="1066800" y="4241800"/>
            <a:chExt cx="677333" cy="507998"/>
          </a:xfrm>
        </p:grpSpPr>
        <p:cxnSp>
          <p:nvCxnSpPr>
            <p:cNvPr id="708" name="Google Shape;708;p24"/>
            <p:cNvCxnSpPr/>
            <p:nvPr/>
          </p:nvCxnSpPr>
          <p:spPr>
            <a:xfrm>
              <a:off x="1066800" y="4241800"/>
              <a:ext cx="315912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9" name="Google Shape;709;p24"/>
            <p:cNvCxnSpPr/>
            <p:nvPr/>
          </p:nvCxnSpPr>
          <p:spPr>
            <a:xfrm flipH="1">
              <a:off x="1382712" y="4241800"/>
              <a:ext cx="361421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10" name="Google Shape;710;p24"/>
          <p:cNvGrpSpPr/>
          <p:nvPr/>
        </p:nvGrpSpPr>
        <p:grpSpPr>
          <a:xfrm>
            <a:off x="8161863" y="5215457"/>
            <a:ext cx="677333" cy="711209"/>
            <a:chOff x="2768600" y="4241800"/>
            <a:chExt cx="677333" cy="507998"/>
          </a:xfrm>
        </p:grpSpPr>
        <p:cxnSp>
          <p:nvCxnSpPr>
            <p:cNvPr id="711" name="Google Shape;711;p24"/>
            <p:cNvCxnSpPr/>
            <p:nvPr/>
          </p:nvCxnSpPr>
          <p:spPr>
            <a:xfrm>
              <a:off x="2768600" y="4241800"/>
              <a:ext cx="315912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12" name="Google Shape;712;p24"/>
            <p:cNvCxnSpPr/>
            <p:nvPr/>
          </p:nvCxnSpPr>
          <p:spPr>
            <a:xfrm flipH="1">
              <a:off x="3084512" y="4241800"/>
              <a:ext cx="361421" cy="507998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13" name="Google Shape;713;p24"/>
          <p:cNvSpPr txBox="1"/>
          <p:nvPr/>
        </p:nvSpPr>
        <p:spPr>
          <a:xfrm>
            <a:off x="8018993" y="5800637"/>
            <a:ext cx="845604" cy="60016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iw-IL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+15</a:t>
            </a:r>
            <a:endParaRPr b="1" i="0" sz="3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24"/>
          <p:cNvSpPr/>
          <p:nvPr/>
        </p:nvSpPr>
        <p:spPr>
          <a:xfrm>
            <a:off x="10634664" y="3589867"/>
            <a:ext cx="1184270" cy="1576822"/>
          </a:xfrm>
          <a:prstGeom prst="wedgeRectCallout">
            <a:avLst>
              <a:gd fmla="val -192959" name="adj1"/>
              <a:gd fmla="val 94467" name="adj2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איזה מספר צריך להיות כדי לשמור על חוק האפס?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24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25"/>
          <p:cNvSpPr txBox="1"/>
          <p:nvPr>
            <p:ph type="title"/>
          </p:nvPr>
        </p:nvSpPr>
        <p:spPr>
          <a:xfrm>
            <a:off x="838200" y="43382"/>
            <a:ext cx="4445912" cy="955685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השמטת סוגרים</a:t>
            </a:r>
            <a:endParaRPr b="1"/>
          </a:p>
        </p:txBody>
      </p:sp>
      <p:sp>
        <p:nvSpPr>
          <p:cNvPr id="721" name="Google Shape;721;p25"/>
          <p:cNvSpPr txBox="1"/>
          <p:nvPr>
            <p:ph idx="1" type="body"/>
          </p:nvPr>
        </p:nvSpPr>
        <p:spPr>
          <a:xfrm>
            <a:off x="304800" y="999067"/>
            <a:ext cx="10944759" cy="5320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                              לכ' ד"ר יוני, רח' דקל     5/2,     ראשל"צ...</a:t>
            </a:r>
            <a:endParaRPr/>
          </a:p>
          <a:p>
            <a:pPr indent="0" lvl="0" marL="0" rtl="1" algn="r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w-IL"/>
              <a:t> </a:t>
            </a:r>
            <a:r>
              <a:rPr b="1" lang="iw-IL"/>
              <a:t>מתמטיקה כשפה:</a:t>
            </a:r>
            <a:r>
              <a:rPr lang="iw-IL"/>
              <a:t>    3a,        t    </a:t>
            </a:r>
            <a:endParaRPr/>
          </a:p>
          <a:p>
            <a:pPr indent="0" lvl="0" marL="0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b="1" lang="iw-IL" sz="1600"/>
              <a:t>1 כאיבר ניטראלי בכפל</a:t>
            </a:r>
            <a:endParaRPr/>
          </a:p>
          <a:p>
            <a:pPr indent="0" lvl="0" marL="0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722" name="Google Shape;722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lang="iw-IL"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3" name="Google Shape;723;p25"/>
          <p:cNvGrpSpPr/>
          <p:nvPr/>
        </p:nvGrpSpPr>
        <p:grpSpPr>
          <a:xfrm>
            <a:off x="5284112" y="3434601"/>
            <a:ext cx="1540933" cy="1569660"/>
            <a:chOff x="1117600" y="4140200"/>
            <a:chExt cx="1540933" cy="1569660"/>
          </a:xfrm>
        </p:grpSpPr>
        <p:sp>
          <p:nvSpPr>
            <p:cNvPr id="724" name="Google Shape;724;p25"/>
            <p:cNvSpPr txBox="1"/>
            <p:nvPr/>
          </p:nvSpPr>
          <p:spPr>
            <a:xfrm>
              <a:off x="1117600" y="4140200"/>
              <a:ext cx="1540933" cy="1569660"/>
            </a:xfrm>
            <a:prstGeom prst="rect">
              <a:avLst/>
            </a:prstGeom>
            <a:solidFill>
              <a:srgbClr val="BBD6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+ (-3)=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+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iw-IL" sz="2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∙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(-3) 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+5 -3 = +2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25" name="Google Shape;725;p25"/>
            <p:cNvCxnSpPr/>
            <p:nvPr/>
          </p:nvCxnSpPr>
          <p:spPr>
            <a:xfrm>
              <a:off x="1673043" y="4777591"/>
              <a:ext cx="172036" cy="36965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26" name="Google Shape;726;p25"/>
            <p:cNvCxnSpPr/>
            <p:nvPr/>
          </p:nvCxnSpPr>
          <p:spPr>
            <a:xfrm flipH="1">
              <a:off x="1850640" y="4798355"/>
              <a:ext cx="221965" cy="34888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27" name="Google Shape;727;p25"/>
          <p:cNvGrpSpPr/>
          <p:nvPr/>
        </p:nvGrpSpPr>
        <p:grpSpPr>
          <a:xfrm>
            <a:off x="5325533" y="5119250"/>
            <a:ext cx="1540933" cy="1200329"/>
            <a:chOff x="1117600" y="4140200"/>
            <a:chExt cx="1540933" cy="1200329"/>
          </a:xfrm>
        </p:grpSpPr>
        <p:sp>
          <p:nvSpPr>
            <p:cNvPr id="728" name="Google Shape;728;p25"/>
            <p:cNvSpPr txBox="1"/>
            <p:nvPr/>
          </p:nvSpPr>
          <p:spPr>
            <a:xfrm>
              <a:off x="1117600" y="4140200"/>
              <a:ext cx="1540933" cy="1200329"/>
            </a:xfrm>
            <a:prstGeom prst="rect">
              <a:avLst/>
            </a:prstGeom>
            <a:solidFill>
              <a:srgbClr val="BBD6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+ (+3)=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+5 +3 = +8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729" name="Google Shape;729;p25"/>
            <p:cNvCxnSpPr/>
            <p:nvPr/>
          </p:nvCxnSpPr>
          <p:spPr>
            <a:xfrm>
              <a:off x="1551665" y="4428065"/>
              <a:ext cx="98677" cy="36358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0" name="Google Shape;730;p25"/>
            <p:cNvCxnSpPr/>
            <p:nvPr/>
          </p:nvCxnSpPr>
          <p:spPr>
            <a:xfrm flipH="1">
              <a:off x="1655906" y="4428065"/>
              <a:ext cx="130563" cy="35511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31" name="Google Shape;731;p25"/>
          <p:cNvGrpSpPr/>
          <p:nvPr/>
        </p:nvGrpSpPr>
        <p:grpSpPr>
          <a:xfrm>
            <a:off x="8161874" y="3434601"/>
            <a:ext cx="3403596" cy="1292662"/>
            <a:chOff x="6883404" y="4131737"/>
            <a:chExt cx="3403596" cy="1292662"/>
          </a:xfrm>
        </p:grpSpPr>
        <p:sp>
          <p:nvSpPr>
            <p:cNvPr id="732" name="Google Shape;732;p25"/>
            <p:cNvSpPr txBox="1"/>
            <p:nvPr/>
          </p:nvSpPr>
          <p:spPr>
            <a:xfrm>
              <a:off x="6883404" y="4131737"/>
              <a:ext cx="3403596" cy="1292662"/>
            </a:xfrm>
            <a:prstGeom prst="rect">
              <a:avLst/>
            </a:prstGeom>
            <a:solidFill>
              <a:srgbClr val="BBD6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+5 - (-3) + (+2) - (+4)=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+5 -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iw-IL" sz="2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∙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(-3) + 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 ∙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(+2) - </a:t>
              </a:r>
              <a:r>
                <a:rPr b="0" i="0" lang="iw-IL" sz="18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b="0" i="0" lang="iw-IL" sz="2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∙ </a:t>
              </a: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(+4)=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+5     +3            +2             -4 = +6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33" name="Google Shape;733;p25"/>
            <p:cNvCxnSpPr/>
            <p:nvPr/>
          </p:nvCxnSpPr>
          <p:spPr>
            <a:xfrm>
              <a:off x="7373660" y="4809218"/>
              <a:ext cx="229407" cy="290585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4" name="Google Shape;734;p25"/>
            <p:cNvCxnSpPr/>
            <p:nvPr/>
          </p:nvCxnSpPr>
          <p:spPr>
            <a:xfrm flipH="1">
              <a:off x="7603067" y="4811936"/>
              <a:ext cx="211666" cy="279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5" name="Google Shape;735;p25"/>
            <p:cNvCxnSpPr/>
            <p:nvPr/>
          </p:nvCxnSpPr>
          <p:spPr>
            <a:xfrm>
              <a:off x="8228793" y="4817684"/>
              <a:ext cx="229407" cy="290585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6" name="Google Shape;736;p25"/>
            <p:cNvCxnSpPr/>
            <p:nvPr/>
          </p:nvCxnSpPr>
          <p:spPr>
            <a:xfrm flipH="1">
              <a:off x="8458200" y="4828869"/>
              <a:ext cx="211666" cy="279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7" name="Google Shape;737;p25"/>
            <p:cNvCxnSpPr/>
            <p:nvPr/>
          </p:nvCxnSpPr>
          <p:spPr>
            <a:xfrm>
              <a:off x="9100860" y="4800743"/>
              <a:ext cx="229407" cy="290585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38" name="Google Shape;738;p25"/>
            <p:cNvCxnSpPr/>
            <p:nvPr/>
          </p:nvCxnSpPr>
          <p:spPr>
            <a:xfrm flipH="1">
              <a:off x="9330267" y="4811928"/>
              <a:ext cx="211666" cy="27940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39" name="Google Shape;739;p25"/>
          <p:cNvGrpSpPr/>
          <p:nvPr/>
        </p:nvGrpSpPr>
        <p:grpSpPr>
          <a:xfrm>
            <a:off x="8186453" y="5260544"/>
            <a:ext cx="3403596" cy="923330"/>
            <a:chOff x="6883404" y="4131737"/>
            <a:chExt cx="3403596" cy="923330"/>
          </a:xfrm>
        </p:grpSpPr>
        <p:sp>
          <p:nvSpPr>
            <p:cNvPr id="740" name="Google Shape;740;p25"/>
            <p:cNvSpPr txBox="1"/>
            <p:nvPr/>
          </p:nvSpPr>
          <p:spPr>
            <a:xfrm>
              <a:off x="6883404" y="4131737"/>
              <a:ext cx="3403596" cy="923330"/>
            </a:xfrm>
            <a:prstGeom prst="rect">
              <a:avLst/>
            </a:prstGeom>
            <a:solidFill>
              <a:srgbClr val="BBD6E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+6 + (-5) - (+1) +4=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     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iw-IL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+6   -5     -1  +4 = 4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41" name="Google Shape;741;p25"/>
            <p:cNvCxnSpPr/>
            <p:nvPr/>
          </p:nvCxnSpPr>
          <p:spPr>
            <a:xfrm>
              <a:off x="7332949" y="4421169"/>
              <a:ext cx="142002" cy="323023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2" name="Google Shape;742;p25"/>
            <p:cNvCxnSpPr/>
            <p:nvPr/>
          </p:nvCxnSpPr>
          <p:spPr>
            <a:xfrm flipH="1">
              <a:off x="7467503" y="4445141"/>
              <a:ext cx="145617" cy="29905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3" name="Google Shape;743;p25"/>
            <p:cNvCxnSpPr/>
            <p:nvPr/>
          </p:nvCxnSpPr>
          <p:spPr>
            <a:xfrm>
              <a:off x="7824017" y="4421169"/>
              <a:ext cx="142002" cy="323023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4" name="Google Shape;744;p25"/>
            <p:cNvCxnSpPr/>
            <p:nvPr/>
          </p:nvCxnSpPr>
          <p:spPr>
            <a:xfrm flipH="1">
              <a:off x="7958572" y="4445141"/>
              <a:ext cx="184476" cy="29905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45" name="Google Shape;745;p25"/>
          <p:cNvSpPr txBox="1"/>
          <p:nvPr/>
        </p:nvSpPr>
        <p:spPr>
          <a:xfrm>
            <a:off x="1234574" y="3684575"/>
            <a:ext cx="2540000" cy="2154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iw-IL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+5 - (-3)=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iw-IL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+5 -</a:t>
            </a:r>
            <a:r>
              <a:rPr b="0" i="0" lang="iw-IL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b="0" i="0" lang="iw-IL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∙ </a:t>
            </a:r>
            <a:r>
              <a:rPr b="0" i="0" lang="iw-IL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(-3) =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iw-IL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+5 +3 = +8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46" name="Google Shape;746;p25"/>
          <p:cNvGrpSpPr/>
          <p:nvPr/>
        </p:nvGrpSpPr>
        <p:grpSpPr>
          <a:xfrm>
            <a:off x="2105956" y="4673299"/>
            <a:ext cx="572996" cy="369650"/>
            <a:chOff x="1310086" y="2158688"/>
            <a:chExt cx="572996" cy="369650"/>
          </a:xfrm>
        </p:grpSpPr>
        <p:cxnSp>
          <p:nvCxnSpPr>
            <p:cNvPr id="747" name="Google Shape;747;p25"/>
            <p:cNvCxnSpPr/>
            <p:nvPr/>
          </p:nvCxnSpPr>
          <p:spPr>
            <a:xfrm>
              <a:off x="1310086" y="2158688"/>
              <a:ext cx="246710" cy="369650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48" name="Google Shape;748;p25"/>
            <p:cNvCxnSpPr/>
            <p:nvPr/>
          </p:nvCxnSpPr>
          <p:spPr>
            <a:xfrm flipH="1">
              <a:off x="1564770" y="2179452"/>
              <a:ext cx="318312" cy="348886"/>
            </a:xfrm>
            <a:prstGeom prst="straightConnector1">
              <a:avLst/>
            </a:prstGeom>
            <a:solidFill>
              <a:srgbClr val="BBD6EE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49" name="Google Shape;749;p25">
            <a:hlinkClick r:id="rId3"/>
          </p:cNvPr>
          <p:cNvSpPr/>
          <p:nvPr/>
        </p:nvSpPr>
        <p:spPr>
          <a:xfrm>
            <a:off x="1" y="2162287"/>
            <a:ext cx="1871830" cy="1140311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iw-IL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יישומון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0" name="Google Shape;750;p25"/>
          <p:cNvSpPr txBox="1"/>
          <p:nvPr/>
        </p:nvSpPr>
        <p:spPr>
          <a:xfrm>
            <a:off x="2678952" y="1610559"/>
            <a:ext cx="5783593" cy="369332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לכבוד</a:t>
            </a: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iw-IL" sz="1800" u="none" cap="none" strike="noStrike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דוקטור</a:t>
            </a: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יוני  </a:t>
            </a:r>
            <a:r>
              <a:rPr b="1" i="0" lang="iw-IL" sz="1800" u="none" cap="none" strike="noStrik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רחוב    </a:t>
            </a: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דקל   </a:t>
            </a:r>
            <a:r>
              <a:rPr b="1" i="0" lang="iw-IL" sz="1800" u="none" cap="none" strike="noStrik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בניין 5</a:t>
            </a: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iw-IL" sz="1800" u="none" cap="none" strike="noStrike">
                <a:solidFill>
                  <a:srgbClr val="C55A11"/>
                </a:solidFill>
                <a:latin typeface="Calibri"/>
                <a:ea typeface="Calibri"/>
                <a:cs typeface="Calibri"/>
                <a:sym typeface="Calibri"/>
              </a:rPr>
              <a:t>דירה 2,</a:t>
            </a: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iw-IL" sz="18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ראשון לציון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1" name="Google Shape;751;p25"/>
          <p:cNvSpPr txBox="1"/>
          <p:nvPr/>
        </p:nvSpPr>
        <p:spPr>
          <a:xfrm>
            <a:off x="6597407" y="2543104"/>
            <a:ext cx="1493045" cy="40011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iw-IL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iw-IL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∙</a:t>
            </a:r>
            <a:r>
              <a:rPr b="0" i="0" lang="iw-IL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a,         </a:t>
            </a:r>
            <a:r>
              <a:rPr b="0" i="0" lang="iw-IL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1∙</a:t>
            </a:r>
            <a:r>
              <a:rPr b="0" i="0" lang="iw-IL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25">
            <a:hlinkClick action="ppaction://hlinksldjump" r:id="rId4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3243536" y="206683"/>
            <a:ext cx="8212340" cy="10946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הנחות יסוד</a:t>
            </a:r>
            <a:endParaRPr b="1"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838200" y="1301320"/>
            <a:ext cx="10515600" cy="51667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457200" lvl="0" marL="538163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iw-IL"/>
              <a:t>עד כה למדנו: </a:t>
            </a:r>
            <a:br>
              <a:rPr lang="iw-IL"/>
            </a:br>
            <a:r>
              <a:rPr lang="iw-IL"/>
              <a:t>- היכרנו את המספרים השליליים בחיי היומיום.</a:t>
            </a:r>
            <a:br>
              <a:rPr lang="iw-IL"/>
            </a:br>
            <a:r>
              <a:rPr lang="iw-IL"/>
              <a:t>- הצגנו את המספרים החיוביים השליליים והאפס על ציר המספרים.</a:t>
            </a:r>
            <a:br>
              <a:rPr lang="iw-IL"/>
            </a:br>
            <a:r>
              <a:rPr lang="iw-IL"/>
              <a:t>- סדר בין מספרים.</a:t>
            </a:r>
            <a:br>
              <a:rPr lang="iw-IL"/>
            </a:br>
            <a:r>
              <a:rPr lang="iw-IL"/>
              <a:t>- מספרים נגדיים.</a:t>
            </a:r>
            <a:endParaRPr/>
          </a:p>
          <a:p>
            <a:pPr indent="-457200" lvl="0" marL="538163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iw-IL"/>
              <a:t>נייצג מספר חיובי בעזרת </a:t>
            </a:r>
            <a:endParaRPr/>
          </a:p>
          <a:p>
            <a:pPr indent="-457200" lvl="0" marL="538163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iw-IL"/>
              <a:t>נייצג מספר שלילי בעזרת </a:t>
            </a:r>
            <a:endParaRPr/>
          </a:p>
          <a:p>
            <a:pPr indent="-457200" lvl="0" marL="538163" rtl="1" algn="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Noto Sans Symbols"/>
              <a:buChar char="▪"/>
            </a:pPr>
            <a:r>
              <a:rPr lang="iw-IL"/>
              <a:t>ייצג חיבור שני מספרים נגדיים  0 =</a:t>
            </a:r>
            <a:endParaRPr/>
          </a:p>
        </p:txBody>
      </p:sp>
      <p:grpSp>
        <p:nvGrpSpPr>
          <p:cNvPr id="104" name="Google Shape;104;p3"/>
          <p:cNvGrpSpPr/>
          <p:nvPr/>
        </p:nvGrpSpPr>
        <p:grpSpPr>
          <a:xfrm>
            <a:off x="5314351" y="5735327"/>
            <a:ext cx="897461" cy="341831"/>
            <a:chOff x="5977468" y="4274841"/>
            <a:chExt cx="897461" cy="341831"/>
          </a:xfrm>
        </p:grpSpPr>
        <p:grpSp>
          <p:nvGrpSpPr>
            <p:cNvPr id="105" name="Google Shape;105;p3"/>
            <p:cNvGrpSpPr/>
            <p:nvPr/>
          </p:nvGrpSpPr>
          <p:grpSpPr>
            <a:xfrm>
              <a:off x="5977468" y="4274841"/>
              <a:ext cx="389466" cy="338662"/>
              <a:chOff x="2912537" y="2620717"/>
              <a:chExt cx="2101490" cy="2125141"/>
            </a:xfrm>
          </p:grpSpPr>
          <p:grpSp>
            <p:nvGrpSpPr>
              <p:cNvPr id="106" name="Google Shape;106;p3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107" name="Google Shape;107;p3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108" name="Google Shape;108;p3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109" name="Google Shape;109;p3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110" name="Google Shape;110;p3"/>
            <p:cNvGrpSpPr/>
            <p:nvPr/>
          </p:nvGrpSpPr>
          <p:grpSpPr>
            <a:xfrm>
              <a:off x="6485463" y="4278010"/>
              <a:ext cx="389466" cy="338662"/>
              <a:chOff x="1114208" y="2636306"/>
              <a:chExt cx="270933" cy="253998"/>
            </a:xfrm>
          </p:grpSpPr>
          <p:sp>
            <p:nvSpPr>
              <p:cNvPr id="111" name="Google Shape;111;p3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12" name="Google Shape;112;p3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13" name="Google Shape;113;p3"/>
          <p:cNvGrpSpPr/>
          <p:nvPr/>
        </p:nvGrpSpPr>
        <p:grpSpPr>
          <a:xfrm>
            <a:off x="7004634" y="5092156"/>
            <a:ext cx="389466" cy="338662"/>
            <a:chOff x="1114208" y="2636306"/>
            <a:chExt cx="270933" cy="253998"/>
          </a:xfrm>
        </p:grpSpPr>
        <p:sp>
          <p:nvSpPr>
            <p:cNvPr id="114" name="Google Shape;114;p3"/>
            <p:cNvSpPr/>
            <p:nvPr/>
          </p:nvSpPr>
          <p:spPr>
            <a:xfrm>
              <a:off x="1114208" y="2636306"/>
              <a:ext cx="270933" cy="253998"/>
            </a:xfrm>
            <a:prstGeom prst="flowChartConnector">
              <a:avLst/>
            </a:prstGeom>
            <a:solidFill>
              <a:srgbClr val="FFC000"/>
            </a:solidFill>
            <a:ln cap="flat" cmpd="sng" w="12700">
              <a:solidFill>
                <a:srgbClr val="FFC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15" name="Google Shape;115;p3"/>
            <p:cNvCxnSpPr/>
            <p:nvPr/>
          </p:nvCxnSpPr>
          <p:spPr>
            <a:xfrm>
              <a:off x="1166328" y="2760810"/>
              <a:ext cx="167872" cy="1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116" name="Google Shape;116;p3"/>
          <p:cNvGrpSpPr/>
          <p:nvPr/>
        </p:nvGrpSpPr>
        <p:grpSpPr>
          <a:xfrm>
            <a:off x="6974925" y="4406887"/>
            <a:ext cx="389466" cy="338662"/>
            <a:chOff x="2912537" y="2620717"/>
            <a:chExt cx="2101490" cy="2125141"/>
          </a:xfrm>
        </p:grpSpPr>
        <p:grpSp>
          <p:nvGrpSpPr>
            <p:cNvPr id="117" name="Google Shape;117;p3"/>
            <p:cNvGrpSpPr/>
            <p:nvPr/>
          </p:nvGrpSpPr>
          <p:grpSpPr>
            <a:xfrm>
              <a:off x="2912537" y="2620717"/>
              <a:ext cx="2101490" cy="2125141"/>
              <a:chOff x="5940715" y="2810920"/>
              <a:chExt cx="688682" cy="637359"/>
            </a:xfrm>
          </p:grpSpPr>
          <p:sp>
            <p:nvSpPr>
              <p:cNvPr id="118" name="Google Shape;118;p3"/>
              <p:cNvSpPr/>
              <p:nvPr/>
            </p:nvSpPr>
            <p:spPr>
              <a:xfrm>
                <a:off x="5940715" y="2810920"/>
                <a:ext cx="688682" cy="637359"/>
              </a:xfrm>
              <a:prstGeom prst="flowChartConnector">
                <a:avLst/>
              </a:prstGeom>
              <a:solidFill>
                <a:schemeClr val="accent1"/>
              </a:solidFill>
              <a:ln cap="flat" cmpd="sng" w="12700">
                <a:solidFill>
                  <a:srgbClr val="42719B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19" name="Google Shape;119;p3"/>
              <p:cNvCxnSpPr/>
              <p:nvPr/>
            </p:nvCxnSpPr>
            <p:spPr>
              <a:xfrm>
                <a:off x="6073199" y="3123339"/>
                <a:ext cx="426713" cy="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cxnSp>
          <p:nvCxnSpPr>
            <p:cNvPr id="120" name="Google Shape;120;p3"/>
            <p:cNvCxnSpPr/>
            <p:nvPr/>
          </p:nvCxnSpPr>
          <p:spPr>
            <a:xfrm>
              <a:off x="3963283" y="3001441"/>
              <a:ext cx="0" cy="681847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 txBox="1"/>
          <p:nvPr>
            <p:ph type="title"/>
          </p:nvPr>
        </p:nvSpPr>
        <p:spPr>
          <a:xfrm>
            <a:off x="709104" y="182244"/>
            <a:ext cx="10515600" cy="11236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פעולות החשבון במספרים מכוונים</a:t>
            </a: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126" name="Google Shape;126;p4"/>
          <p:cNvGraphicFramePr/>
          <p:nvPr/>
        </p:nvGraphicFramePr>
        <p:xfrm>
          <a:off x="632175" y="157912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{60DA6218-981A-4290-8597-F04381307AA4}</a:tableStyleId>
              </a:tblPr>
              <a:tblGrid>
                <a:gridCol w="1743400"/>
                <a:gridCol w="1774000"/>
                <a:gridCol w="1774000"/>
                <a:gridCol w="1774000"/>
                <a:gridCol w="2212475"/>
                <a:gridCol w="13355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פתיחה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gridSpan="5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מספר כמייצג כמות</a:t>
                      </a:r>
                      <a:endParaRPr sz="1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/>
                        <a:t>זיהוי ומיון סוגי תרגילים בחיבור מספרים מכוונים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חיבור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שווי סימן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שוני סימן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אינטגרציה –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 ושוני סימן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תרגילי שרשרת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כפל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שווי סימן חיוביים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שוני סימן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שווי סימן שליליים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אינטגרציה – </a:t>
                      </a:r>
                      <a:b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</a:b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</a:rPr>
                        <a:t>שווי סימן ושוני סימן</a:t>
                      </a:r>
                      <a:endParaRPr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/>
                        <a:t>חילוק</a:t>
                      </a:r>
                      <a:endParaRPr b="1" sz="18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iw-IL" sz="1800" u="none" cap="none" strike="noStrike">
                          <a:solidFill>
                            <a:schemeClr val="dk1"/>
                          </a:solidFill>
                        </a:rPr>
                        <a:t>אינטגרציה - כל הפעולות יחד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iw-IL" sz="1800" u="none" cap="none" strike="noStrike">
                          <a:solidFill>
                            <a:srgbClr val="FF0000"/>
                          </a:solidFill>
                        </a:rPr>
                        <a:t>סיכום </a:t>
                      </a:r>
                      <a:endParaRPr b="1" sz="18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rowSpan="2"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4572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1" lang="iw-IL" sz="1800" u="none" cap="none" strike="noStrike"/>
                        <a:t>השמטת סוגריים</a:t>
                      </a:r>
                      <a:endParaRPr sz="1400" u="none" cap="none" strike="noStrike"/>
                    </a:p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1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 vMerge="1"/>
                <a:tc vMerge="1"/>
                <a:tc vMerge="1"/>
                <a:tc vMerge="1"/>
                <a:tc vMerge="1"/>
              </a:tr>
            </a:tbl>
          </a:graphicData>
        </a:graphic>
      </p:graphicFrame>
      <p:pic>
        <p:nvPicPr>
          <p:cNvPr descr="http://vus.ir/wp-content/uploads/2014/09/target-red.png" id="127" name="Google Shape;127;p4">
            <a:hlinkClick action="ppaction://hlinksldjump"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06369" y="1987334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28" name="Google Shape;128;p4">
            <a:hlinkClick action="ppaction://hlinksldjump" r:id="rId5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36838" y="3107999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29" name="Google Shape;129;p4">
            <a:hlinkClick action="ppaction://hlinksldjump" r:id="rId6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3102" y="3085210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0" name="Google Shape;130;p4">
            <a:hlinkClick action="ppaction://hlinksldjump" r:id="rId7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82429" y="3097242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1" name="Google Shape;131;p4">
            <a:hlinkClick action="ppaction://hlinksldjump" r:id="rId8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76829" y="3109274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2" name="Google Shape;132;p4">
            <a:hlinkClick action="ppaction://hlinksldjump" r:id="rId9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12641" y="6217781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3" name="Google Shape;133;p4">
            <a:hlinkClick action="ppaction://hlinksldjump" r:id="rId10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60555" y="4022676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4" name="Google Shape;134;p4">
            <a:hlinkClick action="ppaction://hlinksldjump" r:id="rId11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179882" y="4023950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5" name="Google Shape;135;p4">
            <a:hlinkClick action="ppaction://hlinksldjump" r:id="rId12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63524" y="4025224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6" name="Google Shape;136;p4">
            <a:hlinkClick action="ppaction://hlinksldjump" r:id="rId1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12641" y="4685654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7" name="Google Shape;137;p4">
            <a:hlinkClick action="ppaction://hlinksldjump" r:id="rId14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33152" y="4023950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8" name="Google Shape;138;p4">
            <a:hlinkClick action="ppaction://hlinksldjump" r:id="rId15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13828" y="5586016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39" name="Google Shape;139;p4">
            <a:hlinkClick action="ppaction://hlinksldjump" r:id="rId16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3507" y="1548434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40" name="Google Shape;140;p4">
            <a:hlinkClick action="ppaction://hlinksldjump" r:id="rId17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5594" y="4058209"/>
            <a:ext cx="438900" cy="438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vus.ir/wp-content/uploads/2014/09/target-red.png" id="141" name="Google Shape;141;p4">
            <a:hlinkClick action="ppaction://hlinksldjump" r:id="rId18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06419" y="5088893"/>
            <a:ext cx="438900" cy="438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w-IL"/>
              <a:t>מספר כמייצג </a:t>
            </a:r>
            <a:r>
              <a:rPr b="1" lang="iw-IL">
                <a:latin typeface="Arial"/>
                <a:ea typeface="Arial"/>
                <a:cs typeface="Arial"/>
                <a:sym typeface="Arial"/>
              </a:rPr>
              <a:t>כמות</a:t>
            </a:r>
            <a:endParaRPr/>
          </a:p>
        </p:txBody>
      </p:sp>
      <p:sp>
        <p:nvSpPr>
          <p:cNvPr id="147" name="Google Shape;147;p5"/>
          <p:cNvSpPr txBox="1"/>
          <p:nvPr>
            <p:ph idx="1" type="body"/>
          </p:nvPr>
        </p:nvSpPr>
        <p:spPr>
          <a:xfrm>
            <a:off x="838200" y="1825625"/>
            <a:ext cx="10515600" cy="17431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w-IL" sz="2400"/>
              <a:t>מספר הוא סמל גראפי המייצג כמות.</a:t>
            </a:r>
            <a:endParaRPr/>
          </a:p>
          <a:p>
            <a:pPr indent="-228600" lvl="0" marL="2286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w-IL" sz="2400"/>
              <a:t>בחרנו בצבע כדי לייצג את סוג המספר – חיובי או שלילי. </a:t>
            </a:r>
            <a:endParaRPr/>
          </a:p>
          <a:p>
            <a:pPr indent="0" lvl="0" marL="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228600" lvl="0" marL="228600" rtl="1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iw-IL" sz="2400"/>
              <a:t>דוגמאות:</a:t>
            </a:r>
            <a:endParaRPr/>
          </a:p>
        </p:txBody>
      </p:sp>
      <p:graphicFrame>
        <p:nvGraphicFramePr>
          <p:cNvPr id="148" name="Google Shape;148;p5"/>
          <p:cNvGraphicFramePr/>
          <p:nvPr/>
        </p:nvGraphicFramePr>
        <p:xfrm>
          <a:off x="2256431" y="383821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2334825"/>
                <a:gridCol w="2043850"/>
              </a:tblGrid>
              <a:tr h="12212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-4</a:t>
                      </a:r>
                      <a:endParaRPr sz="1800" u="none" cap="none" strike="noStrike"/>
                    </a:p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מייצג כמות של 4 יחידות שליליות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+5</a:t>
                      </a:r>
                      <a:endParaRPr sz="1400" u="none" cap="none" strike="noStrike"/>
                    </a:p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מייצג כמות של 5 יחידות חיוביות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49" name="Google Shape;149;p5"/>
          <p:cNvGraphicFramePr/>
          <p:nvPr/>
        </p:nvGraphicFramePr>
        <p:xfrm>
          <a:off x="10400963" y="605927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{8D90327E-F104-4F01-9131-D8C2B95383A2}</a:tableStyleId>
              </a:tblPr>
              <a:tblGrid>
                <a:gridCol w="208275"/>
              </a:tblGrid>
              <a:tr h="1778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50" name="Google Shape;150;p5"/>
          <p:cNvGraphicFramePr/>
          <p:nvPr/>
        </p:nvGraphicFramePr>
        <p:xfrm>
          <a:off x="4711378" y="514339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385600"/>
                <a:gridCol w="385600"/>
                <a:gridCol w="385600"/>
                <a:gridCol w="3856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-1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-1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-1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-1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1" name="Google Shape;151;p5"/>
          <p:cNvGraphicFramePr/>
          <p:nvPr/>
        </p:nvGraphicFramePr>
        <p:xfrm>
          <a:off x="2692519" y="50989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413575"/>
                <a:gridCol w="435525"/>
              </a:tblGrid>
              <a:tr h="3531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+1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+1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DA9DB"/>
                    </a:solidFill>
                  </a:tcPr>
                </a:tc>
              </a:tr>
              <a:tr h="3531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+1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DA9DB"/>
                    </a:solidFill>
                  </a:tcPr>
                </a:tc>
              </a:tr>
              <a:tr h="3531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+1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DA9D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2" name="Google Shape;152;p5"/>
          <p:cNvGraphicFramePr/>
          <p:nvPr/>
        </p:nvGraphicFramePr>
        <p:xfrm>
          <a:off x="4868220" y="26972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435000"/>
                <a:gridCol w="374200"/>
                <a:gridCol w="404600"/>
                <a:gridCol w="4046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+1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8DA9D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0" lang="iw-IL" sz="1800" u="none" cap="none" strike="noStrike">
                          <a:solidFill>
                            <a:schemeClr val="dk1"/>
                          </a:solidFill>
                        </a:rPr>
                        <a:t>-1</a:t>
                      </a:r>
                      <a:endParaRPr b="0" sz="1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"/>
          <p:cNvSpPr txBox="1"/>
          <p:nvPr>
            <p:ph type="title"/>
          </p:nvPr>
        </p:nvSpPr>
        <p:spPr>
          <a:xfrm>
            <a:off x="558804" y="365126"/>
            <a:ext cx="10964333" cy="10234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iw-IL"/>
              <a:t>מי אני – התאם היגד מילולי למספר על ישר המספרים </a:t>
            </a:r>
            <a:endParaRPr/>
          </a:p>
        </p:txBody>
      </p:sp>
      <p:grpSp>
        <p:nvGrpSpPr>
          <p:cNvPr id="158" name="Google Shape;158;p6"/>
          <p:cNvGrpSpPr/>
          <p:nvPr/>
        </p:nvGrpSpPr>
        <p:grpSpPr>
          <a:xfrm>
            <a:off x="3717925" y="5813515"/>
            <a:ext cx="7635875" cy="739775"/>
            <a:chOff x="1073" y="8767"/>
            <a:chExt cx="9181" cy="1251"/>
          </a:xfrm>
        </p:grpSpPr>
        <p:sp>
          <p:nvSpPr>
            <p:cNvPr id="159" name="Google Shape;159;p6"/>
            <p:cNvSpPr/>
            <p:nvPr/>
          </p:nvSpPr>
          <p:spPr>
            <a:xfrm>
              <a:off x="10194" y="8767"/>
              <a:ext cx="6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b="0" i="0" lang="iw-IL" sz="12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0" name="Google Shape;160;p6"/>
            <p:cNvCxnSpPr/>
            <p:nvPr/>
          </p:nvCxnSpPr>
          <p:spPr>
            <a:xfrm>
              <a:off x="1073" y="9186"/>
              <a:ext cx="9181" cy="1"/>
            </a:xfrm>
            <a:prstGeom prst="straightConnector1">
              <a:avLst/>
            </a:prstGeom>
            <a:noFill/>
            <a:ln cap="flat" cmpd="sng" w="38725">
              <a:solidFill>
                <a:srgbClr val="0000FF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161" name="Google Shape;161;p6"/>
            <p:cNvCxnSpPr/>
            <p:nvPr/>
          </p:nvCxnSpPr>
          <p:spPr>
            <a:xfrm>
              <a:off x="6454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2" name="Google Shape;162;p6"/>
            <p:cNvCxnSpPr/>
            <p:nvPr/>
          </p:nvCxnSpPr>
          <p:spPr>
            <a:xfrm>
              <a:off x="5878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3" name="Google Shape;163;p6"/>
            <p:cNvCxnSpPr/>
            <p:nvPr/>
          </p:nvCxnSpPr>
          <p:spPr>
            <a:xfrm>
              <a:off x="7607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4" name="Google Shape;164;p6"/>
            <p:cNvCxnSpPr/>
            <p:nvPr/>
          </p:nvCxnSpPr>
          <p:spPr>
            <a:xfrm>
              <a:off x="7031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5" name="Google Shape;165;p6"/>
            <p:cNvCxnSpPr/>
            <p:nvPr/>
          </p:nvCxnSpPr>
          <p:spPr>
            <a:xfrm>
              <a:off x="8759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6" name="Google Shape;166;p6"/>
            <p:cNvCxnSpPr/>
            <p:nvPr/>
          </p:nvCxnSpPr>
          <p:spPr>
            <a:xfrm>
              <a:off x="8183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7" name="Google Shape;167;p6"/>
            <p:cNvCxnSpPr/>
            <p:nvPr/>
          </p:nvCxnSpPr>
          <p:spPr>
            <a:xfrm>
              <a:off x="9911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8" name="Google Shape;168;p6"/>
            <p:cNvCxnSpPr/>
            <p:nvPr/>
          </p:nvCxnSpPr>
          <p:spPr>
            <a:xfrm>
              <a:off x="9335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69" name="Google Shape;169;p6"/>
            <p:cNvCxnSpPr/>
            <p:nvPr/>
          </p:nvCxnSpPr>
          <p:spPr>
            <a:xfrm>
              <a:off x="1846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0" name="Google Shape;170;p6"/>
            <p:cNvCxnSpPr/>
            <p:nvPr/>
          </p:nvCxnSpPr>
          <p:spPr>
            <a:xfrm>
              <a:off x="1269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1" name="Google Shape;171;p6"/>
            <p:cNvCxnSpPr/>
            <p:nvPr/>
          </p:nvCxnSpPr>
          <p:spPr>
            <a:xfrm>
              <a:off x="2998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2422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3" name="Google Shape;173;p6"/>
            <p:cNvCxnSpPr/>
            <p:nvPr/>
          </p:nvCxnSpPr>
          <p:spPr>
            <a:xfrm>
              <a:off x="4150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4" name="Google Shape;174;p6"/>
            <p:cNvCxnSpPr/>
            <p:nvPr/>
          </p:nvCxnSpPr>
          <p:spPr>
            <a:xfrm>
              <a:off x="3574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5" name="Google Shape;175;p6"/>
            <p:cNvCxnSpPr/>
            <p:nvPr/>
          </p:nvCxnSpPr>
          <p:spPr>
            <a:xfrm>
              <a:off x="5302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6" name="Google Shape;176;p6"/>
            <p:cNvCxnSpPr/>
            <p:nvPr/>
          </p:nvCxnSpPr>
          <p:spPr>
            <a:xfrm>
              <a:off x="4726" y="8781"/>
              <a:ext cx="1" cy="578"/>
            </a:xfrm>
            <a:prstGeom prst="straightConnector1">
              <a:avLst/>
            </a:prstGeom>
            <a:noFill/>
            <a:ln cap="flat" cmpd="sng" w="19050">
              <a:solidFill>
                <a:srgbClr val="0000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7" name="Google Shape;177;p6"/>
            <p:cNvSpPr/>
            <p:nvPr/>
          </p:nvSpPr>
          <p:spPr>
            <a:xfrm>
              <a:off x="5752" y="9418"/>
              <a:ext cx="278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iw-IL" sz="2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6"/>
            <p:cNvSpPr/>
            <p:nvPr/>
          </p:nvSpPr>
          <p:spPr>
            <a:xfrm>
              <a:off x="5100" y="9418"/>
              <a:ext cx="14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iw-IL" sz="25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6"/>
            <p:cNvSpPr/>
            <p:nvPr/>
          </p:nvSpPr>
          <p:spPr>
            <a:xfrm>
              <a:off x="6282" y="9473"/>
              <a:ext cx="18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6"/>
            <p:cNvSpPr/>
            <p:nvPr/>
          </p:nvSpPr>
          <p:spPr>
            <a:xfrm>
              <a:off x="6472" y="9473"/>
              <a:ext cx="17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>
              <a:off x="5845" y="947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4643" y="9485"/>
              <a:ext cx="10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6"/>
            <p:cNvSpPr/>
            <p:nvPr/>
          </p:nvSpPr>
          <p:spPr>
            <a:xfrm>
              <a:off x="4753" y="9485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6"/>
            <p:cNvSpPr/>
            <p:nvPr/>
          </p:nvSpPr>
          <p:spPr>
            <a:xfrm>
              <a:off x="4208" y="9485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6"/>
            <p:cNvSpPr/>
            <p:nvPr/>
          </p:nvSpPr>
          <p:spPr>
            <a:xfrm>
              <a:off x="8564" y="9473"/>
              <a:ext cx="18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8754" y="9473"/>
              <a:ext cx="17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8304" y="947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7412" y="9468"/>
              <a:ext cx="18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7605" y="9468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922" y="9433"/>
              <a:ext cx="10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9674" y="9473"/>
              <a:ext cx="21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9887" y="9473"/>
              <a:ext cx="20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9184" y="9473"/>
              <a:ext cx="10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9107" y="9468"/>
              <a:ext cx="18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9297" y="9468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8669" y="9468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7959" y="9453"/>
              <a:ext cx="18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8149" y="9453"/>
              <a:ext cx="17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6"/>
            <p:cNvSpPr/>
            <p:nvPr/>
          </p:nvSpPr>
          <p:spPr>
            <a:xfrm>
              <a:off x="7525" y="945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5165" y="9473"/>
              <a:ext cx="10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5273" y="9473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4730" y="947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6790" y="9473"/>
              <a:ext cx="18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6"/>
            <p:cNvSpPr/>
            <p:nvPr/>
          </p:nvSpPr>
          <p:spPr>
            <a:xfrm>
              <a:off x="6980" y="9473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6355" y="947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4028" y="9468"/>
              <a:ext cx="10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4135" y="9468"/>
              <a:ext cx="17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3538" y="9433"/>
              <a:ext cx="10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3423" y="9468"/>
              <a:ext cx="10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3530" y="9468"/>
              <a:ext cx="17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2988" y="9468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2291" y="9485"/>
              <a:ext cx="10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2401" y="9485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1856" y="9485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2863" y="9473"/>
              <a:ext cx="108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2971" y="9473"/>
              <a:ext cx="177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>
              <a:off x="2603" y="9473"/>
              <a:ext cx="90" cy="3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b="1" i="0" lang="iw-IL" sz="16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1678" y="9473"/>
              <a:ext cx="12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-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1801" y="9473"/>
              <a:ext cx="200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1" i="0" lang="iw-IL" sz="1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20" name="Google Shape;22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90635" y="1388534"/>
            <a:ext cx="1038370" cy="5360635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6"/>
          <p:cNvSpPr txBox="1"/>
          <p:nvPr/>
        </p:nvSpPr>
        <p:spPr>
          <a:xfrm>
            <a:off x="3373685" y="1338145"/>
            <a:ext cx="7841221" cy="38318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א. יש לי ארבע יחידות חיוביות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ב. אני מספר הכולל 3 יחידות חיוביות.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ג. אני מספר שלילי הכולל 4 יחידות.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ד. יש לי 6 יחידות שליליות.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ה. יש לי 7 יחידות שאינן שליליות.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ו. אני מספר שלילי הכולל 2 יחידות.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ז. אני מספר שאינו חיובי ואינו שלילי.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ח. אני מספר עם 5 יחידות שאינן חיוביות.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ט. אנחנו שני מספרים עם אותו מספר של יחידות.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6">
            <a:hlinkClick action="ppaction://hlinksldjump" r:id="rId4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6"/>
          <p:cNvSpPr/>
          <p:nvPr/>
        </p:nvSpPr>
        <p:spPr>
          <a:xfrm>
            <a:off x="10668386" y="106809"/>
            <a:ext cx="1412526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29" name="Google Shape;229;p7"/>
          <p:cNvGraphicFramePr/>
          <p:nvPr/>
        </p:nvGraphicFramePr>
        <p:xfrm>
          <a:off x="3147490" y="3171290"/>
          <a:ext cx="3000000" cy="3000000"/>
        </p:xfrm>
        <a:graphic>
          <a:graphicData uri="http://schemas.openxmlformats.org/drawingml/2006/table">
            <a:tbl>
              <a:tblPr bandCol="1" bandRow="1" firstCol="1" firstRow="1" lastCol="1" lastRow="1">
                <a:noFill/>
                <a:tableStyleId>{BF6EC2B2-CD0E-4AFB-A225-5554A81E0B23}</a:tableStyleId>
              </a:tblPr>
              <a:tblGrid>
                <a:gridCol w="1856425"/>
                <a:gridCol w="1857050"/>
                <a:gridCol w="1857050"/>
              </a:tblGrid>
              <a:tr h="4445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שני מספרים חיוביים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שני מספרים שליליים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iw-IL" sz="1400" u="none" cap="none" strike="noStrike"/>
                        <a:t>שני מספרים בעלי סימנים שונים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600" marL="68600"/>
                </a:tc>
              </a:tr>
              <a:tr h="427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=1+4+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-7-15=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1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-8+12=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</a:tr>
              <a:tr h="427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+8+3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-16-1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10-15=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</a:tr>
              <a:tr h="427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+7+6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13-3=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</a:tr>
              <a:tr h="427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-10+8=</a:t>
                      </a:r>
                      <a:endParaRPr sz="1400" u="none" cap="none" strike="noStrike"/>
                    </a:p>
                  </a:txBody>
                  <a:tcPr marT="0" marB="0" marR="68600" marL="68600"/>
                </a:tc>
              </a:tr>
              <a:tr h="4273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iw-IL" sz="16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b="1" sz="16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</a:tr>
              <a:tr h="444500"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600" marL="68600"/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600" marL="68600"/>
                </a:tc>
              </a:tr>
            </a:tbl>
          </a:graphicData>
        </a:graphic>
      </p:graphicFrame>
      <p:sp>
        <p:nvSpPr>
          <p:cNvPr id="230" name="Google Shape;230;p7"/>
          <p:cNvSpPr/>
          <p:nvPr/>
        </p:nvSpPr>
        <p:spPr>
          <a:xfrm>
            <a:off x="4079875" y="505363"/>
            <a:ext cx="597693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מיינו את התרגילים הבאים בטבלה על פי סימני האיברים </a:t>
            </a:r>
            <a:br>
              <a:rPr b="1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iw-IL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ושבצו אותם בעמודות המתאימות בטבלה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7"/>
          <p:cNvSpPr/>
          <p:nvPr/>
        </p:nvSpPr>
        <p:spPr>
          <a:xfrm>
            <a:off x="2855914" y="1350964"/>
            <a:ext cx="6173787" cy="1508125"/>
          </a:xfrm>
          <a:prstGeom prst="rect">
            <a:avLst/>
          </a:prstGeom>
          <a:solidFill>
            <a:srgbClr val="ACB8CA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-5+8       8+3+       -8-12     5-7+          2+14      -6+4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10-15     7+6+       -9-3     -14+12       -6+1      4+7+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-16-1      13-3        -10+8    -4-5           6+3        -11-10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w-IL"/>
              <a:t>מבוסס על פעילות מתוך קפ"ל</a:t>
            </a:r>
            <a:endParaRPr/>
          </a:p>
        </p:txBody>
      </p:sp>
      <p:sp>
        <p:nvSpPr>
          <p:cNvPr id="233" name="Google Shape;233;p7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7"/>
          <p:cNvSpPr txBox="1"/>
          <p:nvPr/>
        </p:nvSpPr>
        <p:spPr>
          <a:xfrm>
            <a:off x="10247212" y="5798145"/>
            <a:ext cx="1786467" cy="9233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דגשים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זיהוי ומיון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b="0" i="0" lang="iw-IL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שיום בקול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10555111" y="243472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1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 txBox="1"/>
          <p:nvPr/>
        </p:nvSpPr>
        <p:spPr>
          <a:xfrm>
            <a:off x="118483" y="318509"/>
            <a:ext cx="5350984" cy="712464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fontScale="97500"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Calibri"/>
              <a:buNone/>
            </a:pPr>
            <a:r>
              <a:rPr b="0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חיבור מספרים שווי סימן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8"/>
          <p:cNvSpPr txBox="1"/>
          <p:nvPr/>
        </p:nvSpPr>
        <p:spPr>
          <a:xfrm>
            <a:off x="7396512" y="1481984"/>
            <a:ext cx="38133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-2-3=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 txBox="1"/>
          <p:nvPr/>
        </p:nvSpPr>
        <p:spPr>
          <a:xfrm>
            <a:off x="7396512" y="2094431"/>
            <a:ext cx="3882813" cy="40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8"/>
          <p:cNvSpPr txBox="1"/>
          <p:nvPr/>
        </p:nvSpPr>
        <p:spPr>
          <a:xfrm>
            <a:off x="739964" y="1481984"/>
            <a:ext cx="3577184" cy="736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+2+3=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 txBox="1"/>
          <p:nvPr/>
        </p:nvSpPr>
        <p:spPr>
          <a:xfrm>
            <a:off x="425869" y="2102897"/>
            <a:ext cx="3882813" cy="40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משמעות: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6" name="Google Shape;246;p8"/>
          <p:cNvGrpSpPr/>
          <p:nvPr/>
        </p:nvGrpSpPr>
        <p:grpSpPr>
          <a:xfrm>
            <a:off x="829705" y="2142065"/>
            <a:ext cx="575733" cy="262465"/>
            <a:chOff x="6426200" y="2582336"/>
            <a:chExt cx="575733" cy="262465"/>
          </a:xfrm>
        </p:grpSpPr>
        <p:grpSp>
          <p:nvGrpSpPr>
            <p:cNvPr id="247" name="Google Shape;247;p8"/>
            <p:cNvGrpSpPr/>
            <p:nvPr/>
          </p:nvGrpSpPr>
          <p:grpSpPr>
            <a:xfrm>
              <a:off x="6426200" y="2582336"/>
              <a:ext cx="270933" cy="253998"/>
              <a:chOff x="2912537" y="2620717"/>
              <a:chExt cx="2101490" cy="2125141"/>
            </a:xfrm>
          </p:grpSpPr>
          <p:grpSp>
            <p:nvGrpSpPr>
              <p:cNvPr id="248" name="Google Shape;248;p8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249" name="Google Shape;249;p8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50" name="Google Shape;250;p8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51" name="Google Shape;251;p8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52" name="Google Shape;252;p8"/>
            <p:cNvGrpSpPr/>
            <p:nvPr/>
          </p:nvGrpSpPr>
          <p:grpSpPr>
            <a:xfrm>
              <a:off x="6731000" y="2590803"/>
              <a:ext cx="270933" cy="253998"/>
              <a:chOff x="2912537" y="2620717"/>
              <a:chExt cx="2101490" cy="2125141"/>
            </a:xfrm>
          </p:grpSpPr>
          <p:grpSp>
            <p:nvGrpSpPr>
              <p:cNvPr id="253" name="Google Shape;253;p8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254" name="Google Shape;254;p8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55" name="Google Shape;255;p8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56" name="Google Shape;256;p8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57" name="Google Shape;257;p8"/>
          <p:cNvGrpSpPr/>
          <p:nvPr/>
        </p:nvGrpSpPr>
        <p:grpSpPr>
          <a:xfrm>
            <a:off x="1559152" y="2150531"/>
            <a:ext cx="862288" cy="253999"/>
            <a:chOff x="7155647" y="2599269"/>
            <a:chExt cx="862288" cy="253999"/>
          </a:xfrm>
        </p:grpSpPr>
        <p:grpSp>
          <p:nvGrpSpPr>
            <p:cNvPr id="258" name="Google Shape;258;p8"/>
            <p:cNvGrpSpPr/>
            <p:nvPr/>
          </p:nvGrpSpPr>
          <p:grpSpPr>
            <a:xfrm>
              <a:off x="7155647" y="2599270"/>
              <a:ext cx="270933" cy="253998"/>
              <a:chOff x="2912537" y="2620717"/>
              <a:chExt cx="2101490" cy="2125141"/>
            </a:xfrm>
          </p:grpSpPr>
          <p:grpSp>
            <p:nvGrpSpPr>
              <p:cNvPr id="259" name="Google Shape;259;p8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260" name="Google Shape;260;p8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61" name="Google Shape;261;p8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62" name="Google Shape;262;p8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63" name="Google Shape;263;p8"/>
            <p:cNvGrpSpPr/>
            <p:nvPr/>
          </p:nvGrpSpPr>
          <p:grpSpPr>
            <a:xfrm>
              <a:off x="7451989" y="2599270"/>
              <a:ext cx="270933" cy="253998"/>
              <a:chOff x="2912537" y="2620717"/>
              <a:chExt cx="2101490" cy="2125141"/>
            </a:xfrm>
          </p:grpSpPr>
          <p:grpSp>
            <p:nvGrpSpPr>
              <p:cNvPr id="264" name="Google Shape;264;p8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265" name="Google Shape;265;p8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66" name="Google Shape;266;p8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67" name="Google Shape;267;p8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68" name="Google Shape;268;p8"/>
            <p:cNvGrpSpPr/>
            <p:nvPr/>
          </p:nvGrpSpPr>
          <p:grpSpPr>
            <a:xfrm>
              <a:off x="7747002" y="2599269"/>
              <a:ext cx="270933" cy="253998"/>
              <a:chOff x="2912537" y="2620717"/>
              <a:chExt cx="2101490" cy="2125141"/>
            </a:xfrm>
          </p:grpSpPr>
          <p:grpSp>
            <p:nvGrpSpPr>
              <p:cNvPr id="269" name="Google Shape;269;p8"/>
              <p:cNvGrpSpPr/>
              <p:nvPr/>
            </p:nvGrpSpPr>
            <p:grpSpPr>
              <a:xfrm>
                <a:off x="2912537" y="2620717"/>
                <a:ext cx="2101490" cy="2125141"/>
                <a:chOff x="5940715" y="2810920"/>
                <a:chExt cx="688682" cy="637359"/>
              </a:xfrm>
            </p:grpSpPr>
            <p:sp>
              <p:nvSpPr>
                <p:cNvPr id="270" name="Google Shape;270;p8"/>
                <p:cNvSpPr/>
                <p:nvPr/>
              </p:nvSpPr>
              <p:spPr>
                <a:xfrm>
                  <a:off x="5940715" y="2810920"/>
                  <a:ext cx="688682" cy="637359"/>
                </a:xfrm>
                <a:prstGeom prst="flowChartConnector">
                  <a:avLst/>
                </a:prstGeom>
                <a:solidFill>
                  <a:schemeClr val="accent1"/>
                </a:solidFill>
                <a:ln cap="flat" cmpd="sng" w="12700">
                  <a:solidFill>
                    <a:srgbClr val="42719B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271" name="Google Shape;271;p8"/>
                <p:cNvCxnSpPr/>
                <p:nvPr/>
              </p:nvCxnSpPr>
              <p:spPr>
                <a:xfrm>
                  <a:off x="6073199" y="3123339"/>
                  <a:ext cx="426713" cy="2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</p:cxnSp>
          </p:grpSp>
          <p:cxnSp>
            <p:nvCxnSpPr>
              <p:cNvPr id="272" name="Google Shape;272;p8"/>
              <p:cNvCxnSpPr/>
              <p:nvPr/>
            </p:nvCxnSpPr>
            <p:spPr>
              <a:xfrm>
                <a:off x="3963283" y="3001441"/>
                <a:ext cx="0" cy="681847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73" name="Google Shape;273;p8"/>
          <p:cNvGrpSpPr/>
          <p:nvPr/>
        </p:nvGrpSpPr>
        <p:grpSpPr>
          <a:xfrm>
            <a:off x="8378639" y="2167069"/>
            <a:ext cx="872066" cy="253998"/>
            <a:chOff x="1114208" y="2636306"/>
            <a:chExt cx="872066" cy="253998"/>
          </a:xfrm>
        </p:grpSpPr>
        <p:grpSp>
          <p:nvGrpSpPr>
            <p:cNvPr id="274" name="Google Shape;274;p8"/>
            <p:cNvGrpSpPr/>
            <p:nvPr/>
          </p:nvGrpSpPr>
          <p:grpSpPr>
            <a:xfrm>
              <a:off x="1114208" y="2636306"/>
              <a:ext cx="270933" cy="253998"/>
              <a:chOff x="1114208" y="2636306"/>
              <a:chExt cx="270933" cy="253998"/>
            </a:xfrm>
          </p:grpSpPr>
          <p:sp>
            <p:nvSpPr>
              <p:cNvPr id="275" name="Google Shape;275;p8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76" name="Google Shape;276;p8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77" name="Google Shape;277;p8"/>
            <p:cNvGrpSpPr/>
            <p:nvPr/>
          </p:nvGrpSpPr>
          <p:grpSpPr>
            <a:xfrm>
              <a:off x="1410541" y="2636306"/>
              <a:ext cx="270933" cy="253998"/>
              <a:chOff x="1114208" y="2636306"/>
              <a:chExt cx="270933" cy="253998"/>
            </a:xfrm>
          </p:grpSpPr>
          <p:sp>
            <p:nvSpPr>
              <p:cNvPr id="278" name="Google Shape;278;p8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79" name="Google Shape;279;p8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80" name="Google Shape;280;p8"/>
            <p:cNvGrpSpPr/>
            <p:nvPr/>
          </p:nvGrpSpPr>
          <p:grpSpPr>
            <a:xfrm>
              <a:off x="1715341" y="2636306"/>
              <a:ext cx="270933" cy="253998"/>
              <a:chOff x="1114208" y="2636306"/>
              <a:chExt cx="270933" cy="253998"/>
            </a:xfrm>
          </p:grpSpPr>
          <p:sp>
            <p:nvSpPr>
              <p:cNvPr id="281" name="Google Shape;281;p8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82" name="Google Shape;282;p8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83" name="Google Shape;283;p8"/>
          <p:cNvSpPr txBox="1"/>
          <p:nvPr/>
        </p:nvSpPr>
        <p:spPr>
          <a:xfrm>
            <a:off x="3292380" y="3766019"/>
            <a:ext cx="4937760" cy="2849386"/>
          </a:xfrm>
          <a:prstGeom prst="rect">
            <a:avLst/>
          </a:prstGeom>
          <a:solidFill>
            <a:srgbClr val="BBD6EE"/>
          </a:solidFill>
          <a:ln>
            <a:noFill/>
          </a:ln>
        </p:spPr>
        <p:txBody>
          <a:bodyPr anchorCtr="0" anchor="t" bIns="45700" lIns="0" spcFirstLastPara="1" rIns="0" wrap="square" tIns="45700">
            <a:normAutofit fontScale="92500" lnSpcReduction="10000"/>
          </a:bodyPr>
          <a:lstStyle/>
          <a:p>
            <a:pPr indent="-117475" lvl="0" marL="91440" marR="0" rtl="1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שאלות מנחות: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האם המספרים שלפנינו הם שווי סימן או שוני סימן?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איזה סימן יש לשני המספרים? (סימן)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כמה יחידות מסוג זה יש לנו? ( סכום היחידות)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הכללה: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סימן: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כמו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7475" lvl="0" marL="91440" marR="0" rtl="1" algn="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/>
              <a:buChar char=" "/>
            </a:pPr>
            <a:r>
              <a:rPr b="1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יחידות: </a:t>
            </a: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סכום היחידות של שני המספרים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8"/>
          <p:cNvSpPr txBox="1"/>
          <p:nvPr/>
        </p:nvSpPr>
        <p:spPr>
          <a:xfrm>
            <a:off x="7388047" y="2489515"/>
            <a:ext cx="3813360" cy="736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Calibri"/>
              <a:buChar char=" "/>
            </a:pPr>
            <a:r>
              <a:rPr b="0" i="0" lang="iw-IL" sz="32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-2-3=-5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8"/>
          <p:cNvSpPr txBox="1"/>
          <p:nvPr/>
        </p:nvSpPr>
        <p:spPr>
          <a:xfrm>
            <a:off x="731499" y="2506451"/>
            <a:ext cx="3577184" cy="7362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91440" lvl="0" marL="9144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alibri"/>
              <a:buChar char=" "/>
            </a:pPr>
            <a:r>
              <a:rPr b="0" i="0" lang="iw-IL" sz="20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iw-IL" sz="36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+2+3=+5</a:t>
            </a:r>
            <a:endParaRPr b="0" i="0" sz="36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6" name="Google Shape;286;p8"/>
          <p:cNvGrpSpPr/>
          <p:nvPr/>
        </p:nvGrpSpPr>
        <p:grpSpPr>
          <a:xfrm>
            <a:off x="7662869" y="2154929"/>
            <a:ext cx="567271" cy="262466"/>
            <a:chOff x="1753106" y="2138001"/>
            <a:chExt cx="567271" cy="262466"/>
          </a:xfrm>
        </p:grpSpPr>
        <p:grpSp>
          <p:nvGrpSpPr>
            <p:cNvPr id="287" name="Google Shape;287;p8"/>
            <p:cNvGrpSpPr/>
            <p:nvPr/>
          </p:nvGrpSpPr>
          <p:grpSpPr>
            <a:xfrm>
              <a:off x="2049444" y="2146469"/>
              <a:ext cx="270933" cy="253998"/>
              <a:chOff x="1114208" y="2636306"/>
              <a:chExt cx="270933" cy="253998"/>
            </a:xfrm>
          </p:grpSpPr>
          <p:sp>
            <p:nvSpPr>
              <p:cNvPr id="288" name="Google Shape;288;p8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89" name="Google Shape;289;p8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grpSp>
          <p:nvGrpSpPr>
            <p:cNvPr id="290" name="Google Shape;290;p8"/>
            <p:cNvGrpSpPr/>
            <p:nvPr/>
          </p:nvGrpSpPr>
          <p:grpSpPr>
            <a:xfrm>
              <a:off x="1753106" y="2138001"/>
              <a:ext cx="270933" cy="253998"/>
              <a:chOff x="1114208" y="2636306"/>
              <a:chExt cx="270933" cy="253998"/>
            </a:xfrm>
          </p:grpSpPr>
          <p:sp>
            <p:nvSpPr>
              <p:cNvPr id="291" name="Google Shape;291;p8"/>
              <p:cNvSpPr/>
              <p:nvPr/>
            </p:nvSpPr>
            <p:spPr>
              <a:xfrm>
                <a:off x="1114208" y="2636306"/>
                <a:ext cx="270933" cy="253998"/>
              </a:xfrm>
              <a:prstGeom prst="flowChartConnector">
                <a:avLst/>
              </a:prstGeom>
              <a:solidFill>
                <a:srgbClr val="FFC000"/>
              </a:solidFill>
              <a:ln cap="flat" cmpd="sng" w="12700">
                <a:solidFill>
                  <a:srgbClr val="FFC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292" name="Google Shape;292;p8"/>
              <p:cNvCxnSpPr/>
              <p:nvPr/>
            </p:nvCxnSpPr>
            <p:spPr>
              <a:xfrm>
                <a:off x="1166328" y="2760810"/>
                <a:ext cx="167872" cy="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</p:grpSp>
      <p:sp>
        <p:nvSpPr>
          <p:cNvPr id="293" name="Google Shape;293;p8"/>
          <p:cNvSpPr/>
          <p:nvPr/>
        </p:nvSpPr>
        <p:spPr>
          <a:xfrm>
            <a:off x="10035822" y="150959"/>
            <a:ext cx="1911241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תרגילים מדורגים 2-4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 txBox="1"/>
          <p:nvPr/>
        </p:nvSpPr>
        <p:spPr>
          <a:xfrm>
            <a:off x="1097280" y="296878"/>
            <a:ext cx="10058400" cy="709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b="0" i="0" lang="iw-IL" sz="4800" u="none" cap="none" strike="noStrik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תרגול מדורג באמצעות ההכללות</a:t>
            </a:r>
            <a:endParaRPr b="0" i="0" sz="4800" u="none" cap="none" strike="noStrik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2835665" y="933454"/>
            <a:ext cx="8720705" cy="1415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שלב א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51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א.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סמנו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רק את התרגילים בהם שני המחוברים הם בעלי סימנים שווים.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51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ב.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רשמו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בכל תרגיל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את סימן 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התוצאה בלבד (שימו לב, לא כל התרגילים הם תרגילי חיבור!).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651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651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iw-IL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+5+4;   -6-9=;   -64+53;   +41+14;   -23-12;  -71+171;  88-54;   -3/4 – ¼;   -5.7+8.2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0" name="Google Shape;300;p9"/>
          <p:cNvSpPr/>
          <p:nvPr/>
        </p:nvSpPr>
        <p:spPr>
          <a:xfrm>
            <a:off x="5743251" y="2643203"/>
            <a:ext cx="5813119" cy="16927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651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שלב ב 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א.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סמנו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בעיגול את התרגילים בהם המספרים הם </a:t>
            </a:r>
            <a:r>
              <a:rPr b="1" i="0" lang="iw-IL" sz="18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שווי סימן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ב. בתרגילים שסימנתם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כתבו את סימן 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התוצאה תחילה</a:t>
            </a:r>
            <a:endParaRPr b="0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ג.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חשבו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את התוצאה.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iw-IL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-3+2; 7-4;  +13+7;  20+15;  -8-6;  32+8;  -6+8; -3-2; -15-5; -14+9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1" name="Google Shape;301;p9"/>
          <p:cNvSpPr/>
          <p:nvPr/>
        </p:nvSpPr>
        <p:spPr>
          <a:xfrm>
            <a:off x="4558352" y="4796419"/>
            <a:ext cx="6998018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651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iw-IL" sz="20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תרגיל 3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א. </a:t>
            </a:r>
            <a:r>
              <a:rPr b="1" i="0" lang="iw-IL" sz="1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פתרו</a:t>
            </a: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את התרגילים (קיבעו תחילה את הסימן ואח"כ חשבו).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ב. בדקו את התוצאות בזוגות.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iw-IL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-2-5;   +12+5;   -10-6;   7+17;   -21-4;   24+15;  -16-4;  -13-2;  +20+20; 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02" name="Google Shape;302;p9"/>
          <p:cNvGraphicFramePr/>
          <p:nvPr/>
        </p:nvGraphicFramePr>
        <p:xfrm>
          <a:off x="0" y="420019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{BF6EC2B2-CD0E-4AFB-A225-5554A81E0B23}</a:tableStyleId>
              </a:tblPr>
              <a:tblGrid>
                <a:gridCol w="1664825"/>
                <a:gridCol w="1544050"/>
              </a:tblGrid>
              <a:tr h="410600"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דירוג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קבוע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</a:tr>
              <a:tr h="1358950">
                <a:tc>
                  <a:txBody>
                    <a:bodyPr/>
                    <a:lstStyle/>
                    <a:p>
                      <a:pPr indent="-174625" lvl="0" marL="174625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Char char="-"/>
                      </a:pPr>
                      <a:r>
                        <a:rPr lang="iw-IL" sz="1800" u="none" cap="none" strike="noStrike"/>
                        <a:t>אופי ההנחיה</a:t>
                      </a:r>
                      <a:endParaRPr sz="1400" u="none" cap="none" strike="noStrike"/>
                    </a:p>
                    <a:p>
                      <a:pPr indent="-174625" lvl="0" marL="174625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Char char="-"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התוצר הנדרש</a:t>
                      </a:r>
                      <a:endParaRPr sz="1400" u="none" cap="none" strike="noStrike"/>
                    </a:p>
                    <a:p>
                      <a:pPr indent="-174625" lvl="0" marL="174625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Char char="-"/>
                      </a:pPr>
                      <a:r>
                        <a:rPr lang="iw-IL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טווח וסוג המספרים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1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iw-IL" sz="1800" u="none" cap="none" strike="noStrike"/>
                        <a:t>קביעת סימן ואח"כ חישוב</a:t>
                      </a:r>
                      <a:endParaRPr sz="1800" u="none" cap="none" strike="noStrike"/>
                    </a:p>
                  </a:txBody>
                  <a:tcPr marT="45725" marB="45725" marR="91450" marL="9145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03" name="Google Shape;303;p9">
            <a:hlinkClick action="ppaction://hlinksldjump" r:id="rId3"/>
          </p:cNvPr>
          <p:cNvSpPr/>
          <p:nvPr/>
        </p:nvSpPr>
        <p:spPr>
          <a:xfrm>
            <a:off x="76477" y="6286499"/>
            <a:ext cx="730250" cy="5048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darken" h="120000" w="120000">
                <a:moveTo>
                  <a:pt x="91109" y="60000"/>
                </a:moveTo>
                <a:lnTo>
                  <a:pt x="28891" y="15000"/>
                </a:lnTo>
                <a:lnTo>
                  <a:pt x="28891" y="105000"/>
                </a:lnTo>
                <a:close/>
              </a:path>
              <a:path extrusionOk="0" fill="none" h="120000" w="120000">
                <a:moveTo>
                  <a:pt x="91109" y="60000"/>
                </a:moveTo>
                <a:lnTo>
                  <a:pt x="28891" y="105000"/>
                </a:lnTo>
                <a:lnTo>
                  <a:pt x="28891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9"/>
          <p:cNvSpPr/>
          <p:nvPr/>
        </p:nvSpPr>
        <p:spPr>
          <a:xfrm>
            <a:off x="9100413" y="750495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2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9"/>
          <p:cNvSpPr/>
          <p:nvPr/>
        </p:nvSpPr>
        <p:spPr>
          <a:xfrm>
            <a:off x="9100413" y="2469880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3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9"/>
          <p:cNvSpPr/>
          <p:nvPr/>
        </p:nvSpPr>
        <p:spPr>
          <a:xfrm>
            <a:off x="9100413" y="4651169"/>
            <a:ext cx="1383512" cy="523782"/>
          </a:xfrm>
          <a:prstGeom prst="ellipse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תרגיל 4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2015-03-16T07:12:41Z</dcterms:created>
  <dc:creator>yechiel</dc:creator>
</cp:coreProperties>
</file>