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 id="277"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12" r:id="rId48"/>
    <p:sldId id="302" r:id="rId49"/>
    <p:sldId id="303" r:id="rId50"/>
    <p:sldId id="304" r:id="rId51"/>
    <p:sldId id="305" r:id="rId52"/>
    <p:sldId id="306" r:id="rId53"/>
    <p:sldId id="307" r:id="rId54"/>
    <p:sldId id="308" r:id="rId55"/>
    <p:sldId id="309" r:id="rId56"/>
    <p:sldId id="310" r:id="rId57"/>
    <p:sldId id="311" r:id="rId58"/>
    <p:sldId id="313" r:id="rId59"/>
    <p:sldId id="314" r:id="rId60"/>
    <p:sldId id="315" r:id="rId61"/>
    <p:sldId id="316" r:id="rId62"/>
    <p:sldId id="317" r:id="rId63"/>
    <p:sldId id="318" r:id="rId64"/>
    <p:sldId id="319" r:id="rId65"/>
    <p:sldId id="320" r:id="rId66"/>
    <p:sldId id="321" r:id="rId67"/>
    <p:sldId id="322" r:id="rId68"/>
    <p:sldId id="323" r:id="rId69"/>
    <p:sldId id="328" r:id="rId70"/>
    <p:sldId id="325" r:id="rId71"/>
    <p:sldId id="326"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92" autoAdjust="0"/>
    <p:restoredTop sz="94628" autoAdjust="0"/>
  </p:normalViewPr>
  <p:slideViewPr>
    <p:cSldViewPr snapToGrid="0">
      <p:cViewPr varScale="1">
        <p:scale>
          <a:sx n="72" d="100"/>
          <a:sy n="72" d="100"/>
        </p:scale>
        <p:origin x="14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5" Type="http://schemas.openxmlformats.org/officeDocument/2006/relationships/image" Target="../media/image46.wmf"/><Relationship Id="rId4" Type="http://schemas.openxmlformats.org/officeDocument/2006/relationships/image" Target="../media/image4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lvl1pPr algn="l">
              <a:defRPr/>
            </a:lvl1pPr>
          </a:lstStyle>
          <a:p>
            <a:fld id="{8534D5CD-EA8E-489A-9BE9-B801B15CFB50}"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7DAAD-8630-4E19-A12D-FAD75742CAE8}" type="slidenum">
              <a:rPr lang="en-US" smtClean="0"/>
              <a:t>‹#›</a:t>
            </a:fld>
            <a:endParaRPr lang="en-US"/>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04010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534D5CD-EA8E-489A-9BE9-B801B15CFB50}"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7DAAD-8630-4E19-A12D-FAD75742CAE8}" type="slidenum">
              <a:rPr lang="en-US" smtClean="0"/>
              <a:t>‹#›</a:t>
            </a:fld>
            <a:endParaRPr lang="en-US"/>
          </a:p>
        </p:txBody>
      </p:sp>
    </p:spTree>
    <p:extLst>
      <p:ext uri="{BB962C8B-B14F-4D97-AF65-F5344CB8AC3E}">
        <p14:creationId xmlns:p14="http://schemas.microsoft.com/office/powerpoint/2010/main" val="726025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534D5CD-EA8E-489A-9BE9-B801B15CFB50}"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7DAAD-8630-4E19-A12D-FAD75742CAE8}"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65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534D5CD-EA8E-489A-9BE9-B801B15CFB50}"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7DAAD-8630-4E19-A12D-FAD75742CAE8}" type="slidenum">
              <a:rPr lang="en-US" smtClean="0"/>
              <a:t>‹#›</a:t>
            </a:fld>
            <a:endParaRPr lang="en-US"/>
          </a:p>
        </p:txBody>
      </p:sp>
    </p:spTree>
    <p:extLst>
      <p:ext uri="{BB962C8B-B14F-4D97-AF65-F5344CB8AC3E}">
        <p14:creationId xmlns:p14="http://schemas.microsoft.com/office/powerpoint/2010/main" val="4283626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8534D5CD-EA8E-489A-9BE9-B801B15CFB50}"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7DAAD-8630-4E19-A12D-FAD75742CAE8}" type="slidenum">
              <a:rPr lang="en-US" smtClean="0"/>
              <a:t>‹#›</a:t>
            </a:fld>
            <a:endParaRPr lang="en-US"/>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15967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8534D5CD-EA8E-489A-9BE9-B801B15CFB50}"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7DAAD-8630-4E19-A12D-FAD75742CAE8}" type="slidenum">
              <a:rPr lang="en-US" smtClean="0"/>
              <a:t>‹#›</a:t>
            </a:fld>
            <a:endParaRPr lang="en-US"/>
          </a:p>
        </p:txBody>
      </p:sp>
    </p:spTree>
    <p:extLst>
      <p:ext uri="{BB962C8B-B14F-4D97-AF65-F5344CB8AC3E}">
        <p14:creationId xmlns:p14="http://schemas.microsoft.com/office/powerpoint/2010/main" val="3147581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024128" y="2967788"/>
            <a:ext cx="4754880" cy="334157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he-IL"/>
              <a:t>לחץ כדי לערוך סגנונות טקסט של תבנית בסיס</a:t>
            </a:r>
          </a:p>
        </p:txBody>
      </p:sp>
      <p:sp>
        <p:nvSpPr>
          <p:cNvPr id="6" name="Content Placeholder 5"/>
          <p:cNvSpPr>
            <a:spLocks noGrp="1"/>
          </p:cNvSpPr>
          <p:nvPr>
            <p:ph sz="quarter" idx="4"/>
          </p:nvPr>
        </p:nvSpPr>
        <p:spPr>
          <a:xfrm>
            <a:off x="5990888" y="2967788"/>
            <a:ext cx="4754880" cy="334157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8534D5CD-EA8E-489A-9BE9-B801B15CFB50}" type="datetimeFigureOut">
              <a:rPr lang="en-US" smtClean="0"/>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E7DAAD-8630-4E19-A12D-FAD75742CAE8}" type="slidenum">
              <a:rPr lang="en-US" smtClean="0"/>
              <a:t>‹#›</a:t>
            </a:fld>
            <a:endParaRPr lang="en-US"/>
          </a:p>
        </p:txBody>
      </p:sp>
    </p:spTree>
    <p:extLst>
      <p:ext uri="{BB962C8B-B14F-4D97-AF65-F5344CB8AC3E}">
        <p14:creationId xmlns:p14="http://schemas.microsoft.com/office/powerpoint/2010/main" val="3154836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8534D5CD-EA8E-489A-9BE9-B801B15CFB50}" type="datetimeFigureOut">
              <a:rPr lang="en-US" smtClean="0"/>
              <a:t>9/10/2020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E7DAAD-8630-4E19-A12D-FAD75742CAE8}" type="slidenum">
              <a:rPr lang="en-US" smtClean="0"/>
              <a:t>‹#›</a:t>
            </a:fld>
            <a:endParaRPr lang="en-US"/>
          </a:p>
        </p:txBody>
      </p:sp>
    </p:spTree>
    <p:extLst>
      <p:ext uri="{BB962C8B-B14F-4D97-AF65-F5344CB8AC3E}">
        <p14:creationId xmlns:p14="http://schemas.microsoft.com/office/powerpoint/2010/main" val="387390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4D5CD-EA8E-489A-9BE9-B801B15CFB50}" type="datetimeFigureOut">
              <a:rPr lang="en-US" smtClean="0"/>
              <a:t>9/10/2020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E7DAAD-8630-4E19-A12D-FAD75742CAE8}" type="slidenum">
              <a:rPr lang="en-US" smtClean="0"/>
              <a:t>‹#›</a:t>
            </a:fld>
            <a:endParaRPr lang="en-US"/>
          </a:p>
        </p:txBody>
      </p:sp>
    </p:spTree>
    <p:extLst>
      <p:ext uri="{BB962C8B-B14F-4D97-AF65-F5344CB8AC3E}">
        <p14:creationId xmlns:p14="http://schemas.microsoft.com/office/powerpoint/2010/main" val="4167985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534D5CD-EA8E-489A-9BE9-B801B15CFB50}"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7DAAD-8630-4E19-A12D-FAD75742CAE8}" type="slidenum">
              <a:rPr lang="en-US" smtClean="0"/>
              <a:t>‹#›</a:t>
            </a:fld>
            <a:endParaRPr lang="en-US"/>
          </a:p>
        </p:txBody>
      </p:sp>
    </p:spTree>
    <p:extLst>
      <p:ext uri="{BB962C8B-B14F-4D97-AF65-F5344CB8AC3E}">
        <p14:creationId xmlns:p14="http://schemas.microsoft.com/office/powerpoint/2010/main" val="806206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534D5CD-EA8E-489A-9BE9-B801B15CFB50}"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7DAAD-8630-4E19-A12D-FAD75742CAE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720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534D5CD-EA8E-489A-9BE9-B801B15CFB50}" type="datetimeFigureOut">
              <a:rPr lang="en-US" smtClean="0"/>
              <a:t>9/10/2020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AE7DAAD-8630-4E19-A12D-FAD75742CAE8}" type="slidenum">
              <a:rPr lang="en-US" smtClean="0"/>
              <a:t>‹#›</a:t>
            </a:fld>
            <a:endParaRPr lang="en-US"/>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00012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6.png"/><Relationship Id="rId4" Type="http://schemas.openxmlformats.org/officeDocument/2006/relationships/image" Target="../media/image37.wmf"/></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image" Target="../media/image47.gi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3.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5.bin"/></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9.wmf"/></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emf"/><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a:t>חידות</a:t>
            </a:r>
            <a:endParaRPr lang="en-US" dirty="0"/>
          </a:p>
        </p:txBody>
      </p:sp>
      <p:sp>
        <p:nvSpPr>
          <p:cNvPr id="3" name="כותרת משנה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08726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5</a:t>
            </a:r>
            <a:endParaRPr lang="en-US" dirty="0"/>
          </a:p>
        </p:txBody>
      </p:sp>
      <p:sp>
        <p:nvSpPr>
          <p:cNvPr id="3" name="מציין מיקום תוכן 2"/>
          <p:cNvSpPr>
            <a:spLocks noGrp="1"/>
          </p:cNvSpPr>
          <p:nvPr>
            <p:ph idx="1"/>
          </p:nvPr>
        </p:nvSpPr>
        <p:spPr/>
        <p:txBody>
          <a:bodyPr>
            <a:normAutofit fontScale="77500" lnSpcReduction="20000"/>
          </a:bodyPr>
          <a:lstStyle/>
          <a:p>
            <a:pPr marL="0" indent="0" algn="ctr">
              <a:buNone/>
            </a:pPr>
            <a:r>
              <a:rPr lang="he-IL" dirty="0"/>
              <a:t>אם</a:t>
            </a:r>
          </a:p>
          <a:p>
            <a:pPr marL="0" indent="0" algn="ctr">
              <a:buNone/>
            </a:pPr>
            <a:endParaRPr lang="he-IL" dirty="0"/>
          </a:p>
          <a:p>
            <a:pPr marL="0" indent="0" algn="ctr">
              <a:buNone/>
            </a:pPr>
            <a:r>
              <a:rPr lang="he-IL" dirty="0"/>
              <a:t>1=5</a:t>
            </a:r>
          </a:p>
          <a:p>
            <a:pPr marL="0" indent="0" algn="ctr">
              <a:buNone/>
            </a:pPr>
            <a:endParaRPr lang="he-IL" dirty="0"/>
          </a:p>
          <a:p>
            <a:pPr marL="0" indent="0" algn="ctr">
              <a:buNone/>
            </a:pPr>
            <a:r>
              <a:rPr lang="he-IL" dirty="0"/>
              <a:t>2=10</a:t>
            </a:r>
          </a:p>
          <a:p>
            <a:pPr marL="0" indent="0" algn="ctr">
              <a:buNone/>
            </a:pPr>
            <a:endParaRPr lang="he-IL" dirty="0"/>
          </a:p>
          <a:p>
            <a:pPr marL="0" indent="0" algn="ctr">
              <a:buNone/>
            </a:pPr>
            <a:r>
              <a:rPr lang="he-IL" dirty="0"/>
              <a:t>3=20</a:t>
            </a:r>
          </a:p>
          <a:p>
            <a:pPr marL="0" indent="0" algn="ctr">
              <a:buNone/>
            </a:pPr>
            <a:endParaRPr lang="he-IL" dirty="0"/>
          </a:p>
          <a:p>
            <a:pPr marL="0" indent="0" algn="ctr">
              <a:buNone/>
            </a:pPr>
            <a:r>
              <a:rPr lang="he-IL" dirty="0"/>
              <a:t>4=40</a:t>
            </a:r>
          </a:p>
          <a:p>
            <a:pPr marL="0" indent="0" algn="ctr">
              <a:buNone/>
            </a:pPr>
            <a:endParaRPr lang="he-IL" dirty="0"/>
          </a:p>
          <a:p>
            <a:pPr marL="0" indent="0" algn="ctr">
              <a:buNone/>
            </a:pPr>
            <a:r>
              <a:rPr lang="he-IL" dirty="0"/>
              <a:t>כמה שווה 5 ?</a:t>
            </a:r>
            <a:endParaRPr lang="en-US" dirty="0"/>
          </a:p>
        </p:txBody>
      </p:sp>
      <p:pic>
        <p:nvPicPr>
          <p:cNvPr id="4" name="תמונה 3"/>
          <p:cNvPicPr>
            <a:picLocks noChangeAspect="1"/>
          </p:cNvPicPr>
          <p:nvPr/>
        </p:nvPicPr>
        <p:blipFill>
          <a:blip r:embed="rId2"/>
          <a:stretch>
            <a:fillRect/>
          </a:stretch>
        </p:blipFill>
        <p:spPr>
          <a:xfrm>
            <a:off x="865874" y="1692876"/>
            <a:ext cx="2486025" cy="1838325"/>
          </a:xfrm>
          <a:prstGeom prst="rect">
            <a:avLst/>
          </a:prstGeom>
        </p:spPr>
      </p:pic>
      <p:pic>
        <p:nvPicPr>
          <p:cNvPr id="5" name="תמונה 4"/>
          <p:cNvPicPr>
            <a:picLocks noChangeAspect="1"/>
          </p:cNvPicPr>
          <p:nvPr/>
        </p:nvPicPr>
        <p:blipFill>
          <a:blip r:embed="rId2"/>
          <a:stretch>
            <a:fillRect/>
          </a:stretch>
        </p:blipFill>
        <p:spPr>
          <a:xfrm>
            <a:off x="8782436" y="4734054"/>
            <a:ext cx="2486025" cy="1838325"/>
          </a:xfrm>
          <a:prstGeom prst="rect">
            <a:avLst/>
          </a:prstGeom>
        </p:spPr>
      </p:pic>
    </p:spTree>
    <p:extLst>
      <p:ext uri="{BB962C8B-B14F-4D97-AF65-F5344CB8AC3E}">
        <p14:creationId xmlns:p14="http://schemas.microsoft.com/office/powerpoint/2010/main" val="3608126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err="1"/>
              <a:t>פיתרון</a:t>
            </a:r>
            <a:r>
              <a:rPr lang="he-IL" dirty="0"/>
              <a:t> חידה מס' 5</a:t>
            </a:r>
            <a:endParaRPr lang="en-US" dirty="0"/>
          </a:p>
        </p:txBody>
      </p:sp>
      <p:sp>
        <p:nvSpPr>
          <p:cNvPr id="3" name="מציין מיקום תוכן 2"/>
          <p:cNvSpPr>
            <a:spLocks noGrp="1"/>
          </p:cNvSpPr>
          <p:nvPr>
            <p:ph idx="1"/>
          </p:nvPr>
        </p:nvSpPr>
        <p:spPr/>
        <p:txBody>
          <a:bodyPr/>
          <a:lstStyle/>
          <a:p>
            <a:pPr marL="0" indent="0" algn="ctr">
              <a:buNone/>
            </a:pPr>
            <a:r>
              <a:rPr lang="he-IL" dirty="0"/>
              <a:t>5 שווה 1, אמרנו לכם את זה בהתחלה.</a:t>
            </a:r>
            <a:endParaRPr lang="en-US" dirty="0"/>
          </a:p>
        </p:txBody>
      </p:sp>
      <p:pic>
        <p:nvPicPr>
          <p:cNvPr id="4" name="תמונה 3"/>
          <p:cNvPicPr>
            <a:picLocks noChangeAspect="1"/>
          </p:cNvPicPr>
          <p:nvPr/>
        </p:nvPicPr>
        <p:blipFill>
          <a:blip r:embed="rId2"/>
          <a:stretch>
            <a:fillRect/>
          </a:stretch>
        </p:blipFill>
        <p:spPr>
          <a:xfrm>
            <a:off x="4704706" y="4471035"/>
            <a:ext cx="2486025" cy="1838325"/>
          </a:xfrm>
          <a:prstGeom prst="rect">
            <a:avLst/>
          </a:prstGeom>
        </p:spPr>
      </p:pic>
    </p:spTree>
    <p:extLst>
      <p:ext uri="{BB962C8B-B14F-4D97-AF65-F5344CB8AC3E}">
        <p14:creationId xmlns:p14="http://schemas.microsoft.com/office/powerpoint/2010/main" val="1851152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6</a:t>
            </a:r>
            <a:endParaRPr lang="en-US" dirty="0"/>
          </a:p>
        </p:txBody>
      </p:sp>
      <p:sp>
        <p:nvSpPr>
          <p:cNvPr id="3" name="מציין מיקום תוכן 2"/>
          <p:cNvSpPr>
            <a:spLocks noGrp="1"/>
          </p:cNvSpPr>
          <p:nvPr>
            <p:ph idx="1"/>
          </p:nvPr>
        </p:nvSpPr>
        <p:spPr/>
        <p:txBody>
          <a:bodyPr/>
          <a:lstStyle/>
          <a:p>
            <a:pPr marL="0" indent="0" algn="ctr">
              <a:buNone/>
            </a:pPr>
            <a:r>
              <a:rPr lang="he-IL" dirty="0"/>
              <a:t>במספר של השנה 2013 מפסיקה תופעה </a:t>
            </a:r>
            <a:r>
              <a:rPr lang="he-IL" dirty="0" err="1"/>
              <a:t>שהיתה</a:t>
            </a:r>
            <a:r>
              <a:rPr lang="he-IL" dirty="0"/>
              <a:t> בכל השנים מאז 1988. </a:t>
            </a:r>
          </a:p>
          <a:p>
            <a:pPr marL="0" indent="0" algn="ctr">
              <a:buNone/>
            </a:pPr>
            <a:r>
              <a:rPr lang="he-IL" dirty="0"/>
              <a:t>תופעה שקשורה במספרים. במה מדובר ?</a:t>
            </a:r>
            <a:endParaRPr lang="en-US" dirty="0"/>
          </a:p>
        </p:txBody>
      </p:sp>
      <p:pic>
        <p:nvPicPr>
          <p:cNvPr id="4" name="תמונה 3"/>
          <p:cNvPicPr>
            <a:picLocks noChangeAspect="1"/>
          </p:cNvPicPr>
          <p:nvPr/>
        </p:nvPicPr>
        <p:blipFill>
          <a:blip r:embed="rId2"/>
          <a:stretch>
            <a:fillRect/>
          </a:stretch>
        </p:blipFill>
        <p:spPr>
          <a:xfrm>
            <a:off x="3920310" y="4616021"/>
            <a:ext cx="4219575" cy="1085850"/>
          </a:xfrm>
          <a:prstGeom prst="rect">
            <a:avLst/>
          </a:prstGeom>
        </p:spPr>
      </p:pic>
    </p:spTree>
    <p:extLst>
      <p:ext uri="{BB962C8B-B14F-4D97-AF65-F5344CB8AC3E}">
        <p14:creationId xmlns:p14="http://schemas.microsoft.com/office/powerpoint/2010/main" val="1194947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err="1"/>
              <a:t>פיתרון</a:t>
            </a:r>
            <a:r>
              <a:rPr lang="he-IL" dirty="0"/>
              <a:t> חידה מס' 6</a:t>
            </a:r>
            <a:endParaRPr lang="en-US" dirty="0"/>
          </a:p>
        </p:txBody>
      </p:sp>
      <p:sp>
        <p:nvSpPr>
          <p:cNvPr id="3" name="מציין מיקום תוכן 2"/>
          <p:cNvSpPr>
            <a:spLocks noGrp="1"/>
          </p:cNvSpPr>
          <p:nvPr>
            <p:ph idx="1"/>
          </p:nvPr>
        </p:nvSpPr>
        <p:spPr/>
        <p:txBody>
          <a:bodyPr/>
          <a:lstStyle/>
          <a:p>
            <a:pPr marL="0" indent="0" algn="ctr">
              <a:buNone/>
            </a:pPr>
            <a:r>
              <a:rPr lang="he-IL" dirty="0"/>
              <a:t>ב2013 אין ספרה שחוזרת על עצמה.</a:t>
            </a:r>
            <a:endParaRPr lang="en-US" dirty="0"/>
          </a:p>
        </p:txBody>
      </p:sp>
      <p:pic>
        <p:nvPicPr>
          <p:cNvPr id="4" name="תמונה 3"/>
          <p:cNvPicPr>
            <a:picLocks noChangeAspect="1"/>
          </p:cNvPicPr>
          <p:nvPr/>
        </p:nvPicPr>
        <p:blipFill>
          <a:blip r:embed="rId2"/>
          <a:stretch>
            <a:fillRect/>
          </a:stretch>
        </p:blipFill>
        <p:spPr>
          <a:xfrm>
            <a:off x="3774376" y="4297680"/>
            <a:ext cx="4219575" cy="1085850"/>
          </a:xfrm>
          <a:prstGeom prst="rect">
            <a:avLst/>
          </a:prstGeom>
        </p:spPr>
      </p:pic>
    </p:spTree>
    <p:extLst>
      <p:ext uri="{BB962C8B-B14F-4D97-AF65-F5344CB8AC3E}">
        <p14:creationId xmlns:p14="http://schemas.microsoft.com/office/powerpoint/2010/main" val="3103031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865102" y="271670"/>
            <a:ext cx="9720073" cy="4023360"/>
          </a:xfrm>
        </p:spPr>
        <p:txBody>
          <a:bodyPr/>
          <a:lstStyle/>
          <a:p>
            <a:pPr marL="0" indent="0" algn="ctr">
              <a:buNone/>
            </a:pPr>
            <a:r>
              <a:rPr lang="he-IL" dirty="0"/>
              <a:t>יש לי ארבע אצבעות ואגודל ואינני יצור חי, מי אני?</a:t>
            </a:r>
            <a:endParaRPr lang="en-US" dirty="0"/>
          </a:p>
        </p:txBody>
      </p:sp>
      <p:pic>
        <p:nvPicPr>
          <p:cNvPr id="4" name="תמונה 3"/>
          <p:cNvPicPr>
            <a:picLocks noChangeAspect="1"/>
          </p:cNvPicPr>
          <p:nvPr/>
        </p:nvPicPr>
        <p:blipFill rotWithShape="1">
          <a:blip r:embed="rId2"/>
          <a:srcRect b="20555"/>
          <a:stretch/>
        </p:blipFill>
        <p:spPr>
          <a:xfrm>
            <a:off x="1898373" y="816358"/>
            <a:ext cx="8009538" cy="5769972"/>
          </a:xfrm>
          <a:prstGeom prst="rect">
            <a:avLst/>
          </a:prstGeom>
        </p:spPr>
      </p:pic>
    </p:spTree>
    <p:extLst>
      <p:ext uri="{BB962C8B-B14F-4D97-AF65-F5344CB8AC3E}">
        <p14:creationId xmlns:p14="http://schemas.microsoft.com/office/powerpoint/2010/main" val="1455398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997623" y="443948"/>
            <a:ext cx="9720073" cy="4023360"/>
          </a:xfrm>
        </p:spPr>
        <p:txBody>
          <a:bodyPr/>
          <a:lstStyle/>
          <a:p>
            <a:pPr marL="0" indent="0" algn="ctr">
              <a:buNone/>
            </a:pPr>
            <a:r>
              <a:rPr lang="he-IL" dirty="0"/>
              <a:t>כפפה</a:t>
            </a:r>
            <a:endParaRPr lang="en-US" dirty="0"/>
          </a:p>
        </p:txBody>
      </p:sp>
      <p:pic>
        <p:nvPicPr>
          <p:cNvPr id="4098" name="Picture 2" descr="כפפות חד פעמיות של אינפקטיגוארד לטקס ללא אריזה בודדת ללא סטרילי (12 זוגות)">
            <a:extLst>
              <a:ext uri="{FF2B5EF4-FFF2-40B4-BE49-F238E27FC236}">
                <a16:creationId xmlns:a16="http://schemas.microsoft.com/office/drawing/2014/main" id="{42682E02-BA2A-421F-A66F-CD53A639FC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926" y="821635"/>
            <a:ext cx="5854148" cy="5854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311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8</a:t>
            </a:r>
            <a:endParaRPr lang="en-US" dirty="0"/>
          </a:p>
        </p:txBody>
      </p:sp>
      <p:pic>
        <p:nvPicPr>
          <p:cNvPr id="4" name="מציין מיקום תוכן 3"/>
          <p:cNvPicPr>
            <a:picLocks noGrp="1" noChangeAspect="1"/>
          </p:cNvPicPr>
          <p:nvPr>
            <p:ph idx="1"/>
          </p:nvPr>
        </p:nvPicPr>
        <p:blipFill>
          <a:blip r:embed="rId2"/>
          <a:stretch>
            <a:fillRect/>
          </a:stretch>
        </p:blipFill>
        <p:spPr>
          <a:xfrm>
            <a:off x="3050381" y="3373437"/>
            <a:ext cx="5667375" cy="1847850"/>
          </a:xfrm>
          <a:prstGeom prst="rect">
            <a:avLst/>
          </a:prstGeom>
        </p:spPr>
      </p:pic>
    </p:spTree>
    <p:extLst>
      <p:ext uri="{BB962C8B-B14F-4D97-AF65-F5344CB8AC3E}">
        <p14:creationId xmlns:p14="http://schemas.microsoft.com/office/powerpoint/2010/main" val="2117519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err="1"/>
              <a:t>פיתרון</a:t>
            </a:r>
            <a:r>
              <a:rPr lang="he-IL" dirty="0"/>
              <a:t> חידה מס' 8</a:t>
            </a:r>
            <a:endParaRPr lang="en-US" dirty="0"/>
          </a:p>
        </p:txBody>
      </p:sp>
      <p:pic>
        <p:nvPicPr>
          <p:cNvPr id="4" name="מציין מיקום תוכן 3"/>
          <p:cNvPicPr>
            <a:picLocks noGrp="1" noChangeAspect="1"/>
          </p:cNvPicPr>
          <p:nvPr>
            <p:ph idx="1"/>
          </p:nvPr>
        </p:nvPicPr>
        <p:blipFill>
          <a:blip r:embed="rId2"/>
          <a:stretch>
            <a:fillRect/>
          </a:stretch>
        </p:blipFill>
        <p:spPr>
          <a:xfrm>
            <a:off x="3064669" y="3482975"/>
            <a:ext cx="5638800" cy="1628775"/>
          </a:xfrm>
          <a:prstGeom prst="rect">
            <a:avLst/>
          </a:prstGeom>
        </p:spPr>
      </p:pic>
    </p:spTree>
    <p:extLst>
      <p:ext uri="{BB962C8B-B14F-4D97-AF65-F5344CB8AC3E}">
        <p14:creationId xmlns:p14="http://schemas.microsoft.com/office/powerpoint/2010/main" val="1942177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9</a:t>
            </a:r>
            <a:endParaRPr lang="en-US" dirty="0"/>
          </a:p>
        </p:txBody>
      </p:sp>
      <p:pic>
        <p:nvPicPr>
          <p:cNvPr id="4" name="מציין מיקום תוכן 3"/>
          <p:cNvPicPr>
            <a:picLocks noGrp="1" noChangeAspect="1"/>
          </p:cNvPicPr>
          <p:nvPr>
            <p:ph idx="1"/>
          </p:nvPr>
        </p:nvPicPr>
        <p:blipFill>
          <a:blip r:embed="rId2"/>
          <a:stretch>
            <a:fillRect/>
          </a:stretch>
        </p:blipFill>
        <p:spPr>
          <a:xfrm>
            <a:off x="3037776" y="2114922"/>
            <a:ext cx="5200061" cy="3247547"/>
          </a:xfrm>
          <a:prstGeom prst="rect">
            <a:avLst/>
          </a:prstGeom>
        </p:spPr>
      </p:pic>
    </p:spTree>
    <p:extLst>
      <p:ext uri="{BB962C8B-B14F-4D97-AF65-F5344CB8AC3E}">
        <p14:creationId xmlns:p14="http://schemas.microsoft.com/office/powerpoint/2010/main" val="1870426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err="1"/>
              <a:t>פיתרון</a:t>
            </a:r>
            <a:r>
              <a:rPr lang="he-IL" dirty="0"/>
              <a:t> חידה מס' 9</a:t>
            </a:r>
            <a:endParaRPr lang="en-US" dirty="0"/>
          </a:p>
        </p:txBody>
      </p:sp>
      <p:pic>
        <p:nvPicPr>
          <p:cNvPr id="4" name="מציין מיקום תוכן 3"/>
          <p:cNvPicPr>
            <a:picLocks noGrp="1" noChangeAspect="1"/>
          </p:cNvPicPr>
          <p:nvPr>
            <p:ph idx="1"/>
          </p:nvPr>
        </p:nvPicPr>
        <p:blipFill>
          <a:blip r:embed="rId2"/>
          <a:stretch>
            <a:fillRect/>
          </a:stretch>
        </p:blipFill>
        <p:spPr>
          <a:xfrm>
            <a:off x="3227883" y="2421925"/>
            <a:ext cx="5255160" cy="1751720"/>
          </a:xfrm>
          <a:prstGeom prst="rect">
            <a:avLst/>
          </a:prstGeom>
        </p:spPr>
      </p:pic>
      <p:pic>
        <p:nvPicPr>
          <p:cNvPr id="3" name="תמונה 2"/>
          <p:cNvPicPr>
            <a:picLocks noChangeAspect="1"/>
          </p:cNvPicPr>
          <p:nvPr/>
        </p:nvPicPr>
        <p:blipFill>
          <a:blip r:embed="rId3"/>
          <a:stretch>
            <a:fillRect/>
          </a:stretch>
        </p:blipFill>
        <p:spPr>
          <a:xfrm>
            <a:off x="4965871" y="4510738"/>
            <a:ext cx="1485900" cy="1524000"/>
          </a:xfrm>
          <a:prstGeom prst="rect">
            <a:avLst/>
          </a:prstGeom>
        </p:spPr>
      </p:pic>
    </p:spTree>
    <p:extLst>
      <p:ext uri="{BB962C8B-B14F-4D97-AF65-F5344CB8AC3E}">
        <p14:creationId xmlns:p14="http://schemas.microsoft.com/office/powerpoint/2010/main" val="4169436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1</a:t>
            </a:r>
            <a:endParaRPr lang="en-US" dirty="0"/>
          </a:p>
        </p:txBody>
      </p:sp>
      <p:sp>
        <p:nvSpPr>
          <p:cNvPr id="3" name="מציין מיקום תוכן 2"/>
          <p:cNvSpPr>
            <a:spLocks noGrp="1"/>
          </p:cNvSpPr>
          <p:nvPr>
            <p:ph idx="1"/>
          </p:nvPr>
        </p:nvSpPr>
        <p:spPr/>
        <p:txBody>
          <a:bodyPr/>
          <a:lstStyle/>
          <a:p>
            <a:pPr marL="0" indent="0" algn="ctr">
              <a:buNone/>
            </a:pPr>
            <a:r>
              <a:rPr lang="he-IL" dirty="0"/>
              <a:t>יש לנו רק 2 דליים. </a:t>
            </a:r>
            <a:endParaRPr lang="en-US" dirty="0"/>
          </a:p>
          <a:p>
            <a:pPr marL="0" indent="0" algn="ctr">
              <a:buNone/>
            </a:pPr>
            <a:endParaRPr lang="he-IL" dirty="0"/>
          </a:p>
          <a:p>
            <a:pPr marL="0" indent="0" algn="ctr">
              <a:buNone/>
            </a:pPr>
            <a:endParaRPr lang="he-IL" dirty="0"/>
          </a:p>
          <a:p>
            <a:pPr marL="0" indent="0" algn="ctr">
              <a:buNone/>
            </a:pPr>
            <a:r>
              <a:rPr lang="he-IL" dirty="0"/>
              <a:t>אחד בנפח 5 ליטר, והשני בנפח 3 ליטר. </a:t>
            </a:r>
          </a:p>
          <a:p>
            <a:pPr marL="0" indent="0" algn="ctr">
              <a:buNone/>
            </a:pPr>
            <a:r>
              <a:rPr lang="he-IL" dirty="0"/>
              <a:t>יש לנו משימה למדוד 4 ליטר בדיוק, איך נעשה זאת רק עם 2 הדליים וברז </a:t>
            </a:r>
          </a:p>
          <a:p>
            <a:pPr marL="0" indent="0" algn="ctr">
              <a:buNone/>
            </a:pPr>
            <a:r>
              <a:rPr lang="he-IL" dirty="0"/>
              <a:t>מים שיש לנו ?</a:t>
            </a:r>
            <a:endParaRPr lang="en-US" dirty="0"/>
          </a:p>
        </p:txBody>
      </p:sp>
      <p:sp>
        <p:nvSpPr>
          <p:cNvPr id="4" name="AutoShape 2" descr="תוצאת תמונה עבור דליים"/>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תמונה 4"/>
          <p:cNvPicPr>
            <a:picLocks noChangeAspect="1"/>
          </p:cNvPicPr>
          <p:nvPr/>
        </p:nvPicPr>
        <p:blipFill>
          <a:blip r:embed="rId2"/>
          <a:stretch>
            <a:fillRect/>
          </a:stretch>
        </p:blipFill>
        <p:spPr>
          <a:xfrm>
            <a:off x="906162" y="2223572"/>
            <a:ext cx="2411174" cy="1502739"/>
          </a:xfrm>
          <a:prstGeom prst="rect">
            <a:avLst/>
          </a:prstGeom>
        </p:spPr>
      </p:pic>
      <p:pic>
        <p:nvPicPr>
          <p:cNvPr id="6" name="תמונה 5"/>
          <p:cNvPicPr>
            <a:picLocks noChangeAspect="1"/>
          </p:cNvPicPr>
          <p:nvPr/>
        </p:nvPicPr>
        <p:blipFill>
          <a:blip r:embed="rId2"/>
          <a:stretch>
            <a:fillRect/>
          </a:stretch>
        </p:blipFill>
        <p:spPr>
          <a:xfrm>
            <a:off x="7802749" y="5119157"/>
            <a:ext cx="2232482" cy="1391371"/>
          </a:xfrm>
          <a:prstGeom prst="rect">
            <a:avLst/>
          </a:prstGeom>
        </p:spPr>
      </p:pic>
    </p:spTree>
    <p:extLst>
      <p:ext uri="{BB962C8B-B14F-4D97-AF65-F5344CB8AC3E}">
        <p14:creationId xmlns:p14="http://schemas.microsoft.com/office/powerpoint/2010/main" val="4023465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10</a:t>
            </a:r>
            <a:endParaRPr lang="en-US" dirty="0"/>
          </a:p>
        </p:txBody>
      </p:sp>
      <p:sp>
        <p:nvSpPr>
          <p:cNvPr id="5" name="מציין מיקום תוכן 4"/>
          <p:cNvSpPr>
            <a:spLocks noGrp="1"/>
          </p:cNvSpPr>
          <p:nvPr>
            <p:ph idx="1"/>
          </p:nvPr>
        </p:nvSpPr>
        <p:spPr/>
        <p:txBody>
          <a:bodyPr/>
          <a:lstStyle/>
          <a:p>
            <a:pPr marL="0" indent="0" algn="ctr">
              <a:buNone/>
            </a:pPr>
            <a:r>
              <a:rPr lang="he-IL" dirty="0"/>
              <a:t>לפניכם 9 נקודות. </a:t>
            </a:r>
          </a:p>
          <a:p>
            <a:pPr marL="0" indent="0" algn="ctr">
              <a:buNone/>
            </a:pPr>
            <a:r>
              <a:rPr lang="he-IL" dirty="0"/>
              <a:t>עליכם לחבר את כל הנקודות ב-4 קווים מבלי להרים את כלי הכתיבה.</a:t>
            </a:r>
          </a:p>
          <a:p>
            <a:pPr marL="0" indent="0" algn="ctr">
              <a:buNone/>
            </a:pPr>
            <a:endParaRPr lang="he-IL" dirty="0"/>
          </a:p>
          <a:p>
            <a:pPr marL="0" indent="0" algn="ctr">
              <a:buNone/>
            </a:pPr>
            <a:endParaRPr lang="en-US" dirty="0"/>
          </a:p>
        </p:txBody>
      </p:sp>
      <p:pic>
        <p:nvPicPr>
          <p:cNvPr id="6" name="תמונה 5"/>
          <p:cNvPicPr>
            <a:picLocks noChangeAspect="1"/>
          </p:cNvPicPr>
          <p:nvPr/>
        </p:nvPicPr>
        <p:blipFill>
          <a:blip r:embed="rId2"/>
          <a:stretch>
            <a:fillRect/>
          </a:stretch>
        </p:blipFill>
        <p:spPr>
          <a:xfrm>
            <a:off x="5120202" y="3410336"/>
            <a:ext cx="2066925" cy="1800225"/>
          </a:xfrm>
          <a:prstGeom prst="rect">
            <a:avLst/>
          </a:prstGeom>
        </p:spPr>
      </p:pic>
    </p:spTree>
    <p:extLst>
      <p:ext uri="{BB962C8B-B14F-4D97-AF65-F5344CB8AC3E}">
        <p14:creationId xmlns:p14="http://schemas.microsoft.com/office/powerpoint/2010/main" val="4101012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err="1"/>
              <a:t>פיתרון</a:t>
            </a:r>
            <a:r>
              <a:rPr lang="he-IL" dirty="0"/>
              <a:t> חידה מס' 10</a:t>
            </a:r>
            <a:endParaRPr lang="en-US" dirty="0"/>
          </a:p>
        </p:txBody>
      </p:sp>
      <p:pic>
        <p:nvPicPr>
          <p:cNvPr id="4" name="מציין מיקום תוכן 3"/>
          <p:cNvPicPr>
            <a:picLocks noGrp="1" noChangeAspect="1"/>
          </p:cNvPicPr>
          <p:nvPr>
            <p:ph idx="1"/>
          </p:nvPr>
        </p:nvPicPr>
        <p:blipFill>
          <a:blip r:embed="rId2"/>
          <a:stretch>
            <a:fillRect/>
          </a:stretch>
        </p:blipFill>
        <p:spPr>
          <a:xfrm>
            <a:off x="4650581" y="3163887"/>
            <a:ext cx="2466975" cy="2266950"/>
          </a:xfrm>
          <a:prstGeom prst="rect">
            <a:avLst/>
          </a:prstGeom>
        </p:spPr>
      </p:pic>
    </p:spTree>
    <p:extLst>
      <p:ext uri="{BB962C8B-B14F-4D97-AF65-F5344CB8AC3E}">
        <p14:creationId xmlns:p14="http://schemas.microsoft.com/office/powerpoint/2010/main" val="1240013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11</a:t>
            </a:r>
            <a:endParaRPr lang="en-US" dirty="0"/>
          </a:p>
        </p:txBody>
      </p:sp>
      <p:pic>
        <p:nvPicPr>
          <p:cNvPr id="4" name="מציין מיקום תוכן 3"/>
          <p:cNvPicPr>
            <a:picLocks noGrp="1" noChangeAspect="1"/>
          </p:cNvPicPr>
          <p:nvPr>
            <p:ph idx="1"/>
          </p:nvPr>
        </p:nvPicPr>
        <p:blipFill>
          <a:blip r:embed="rId2"/>
          <a:stretch>
            <a:fillRect/>
          </a:stretch>
        </p:blipFill>
        <p:spPr>
          <a:xfrm>
            <a:off x="4369594" y="3344862"/>
            <a:ext cx="3028950" cy="1905000"/>
          </a:xfrm>
          <a:prstGeom prst="rect">
            <a:avLst/>
          </a:prstGeom>
        </p:spPr>
      </p:pic>
    </p:spTree>
    <p:extLst>
      <p:ext uri="{BB962C8B-B14F-4D97-AF65-F5344CB8AC3E}">
        <p14:creationId xmlns:p14="http://schemas.microsoft.com/office/powerpoint/2010/main" val="1849516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err="1"/>
              <a:t>פיתרון</a:t>
            </a:r>
            <a:r>
              <a:rPr lang="he-IL" dirty="0"/>
              <a:t> חידה מס' 11</a:t>
            </a:r>
            <a:endParaRPr lang="en-US" dirty="0"/>
          </a:p>
        </p:txBody>
      </p:sp>
      <p:pic>
        <p:nvPicPr>
          <p:cNvPr id="4" name="מציין מיקום תוכן 3"/>
          <p:cNvPicPr>
            <a:picLocks noGrp="1" noChangeAspect="1"/>
          </p:cNvPicPr>
          <p:nvPr>
            <p:ph idx="1"/>
          </p:nvPr>
        </p:nvPicPr>
        <p:blipFill>
          <a:blip r:embed="rId2"/>
          <a:stretch>
            <a:fillRect/>
          </a:stretch>
        </p:blipFill>
        <p:spPr>
          <a:xfrm>
            <a:off x="3807619" y="3744912"/>
            <a:ext cx="4152900" cy="1104900"/>
          </a:xfrm>
          <a:prstGeom prst="rect">
            <a:avLst/>
          </a:prstGeom>
        </p:spPr>
      </p:pic>
    </p:spTree>
    <p:extLst>
      <p:ext uri="{BB962C8B-B14F-4D97-AF65-F5344CB8AC3E}">
        <p14:creationId xmlns:p14="http://schemas.microsoft.com/office/powerpoint/2010/main" val="110650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12</a:t>
            </a:r>
            <a:endParaRPr lang="en-US" dirty="0"/>
          </a:p>
        </p:txBody>
      </p:sp>
      <p:pic>
        <p:nvPicPr>
          <p:cNvPr id="4" name="מציין מיקום תוכן 3"/>
          <p:cNvPicPr>
            <a:picLocks noGrp="1" noChangeAspect="1"/>
          </p:cNvPicPr>
          <p:nvPr>
            <p:ph idx="1"/>
          </p:nvPr>
        </p:nvPicPr>
        <p:blipFill>
          <a:blip r:embed="rId2"/>
          <a:stretch>
            <a:fillRect/>
          </a:stretch>
        </p:blipFill>
        <p:spPr>
          <a:xfrm>
            <a:off x="4317206" y="2987675"/>
            <a:ext cx="3133725" cy="2619375"/>
          </a:xfrm>
          <a:prstGeom prst="rect">
            <a:avLst/>
          </a:prstGeom>
        </p:spPr>
      </p:pic>
    </p:spTree>
    <p:extLst>
      <p:ext uri="{BB962C8B-B14F-4D97-AF65-F5344CB8AC3E}">
        <p14:creationId xmlns:p14="http://schemas.microsoft.com/office/powerpoint/2010/main" val="1782607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err="1"/>
              <a:t>פיתרון</a:t>
            </a:r>
            <a:r>
              <a:rPr lang="he-IL" dirty="0"/>
              <a:t> חידה מס' 12</a:t>
            </a:r>
            <a:endParaRPr lang="en-US" dirty="0"/>
          </a:p>
        </p:txBody>
      </p:sp>
      <p:pic>
        <p:nvPicPr>
          <p:cNvPr id="5" name="מציין מיקום תוכן 4"/>
          <p:cNvPicPr>
            <a:picLocks noGrp="1" noChangeAspect="1"/>
          </p:cNvPicPr>
          <p:nvPr>
            <p:ph idx="1"/>
          </p:nvPr>
        </p:nvPicPr>
        <p:blipFill>
          <a:blip r:embed="rId2"/>
          <a:stretch>
            <a:fillRect/>
          </a:stretch>
        </p:blipFill>
        <p:spPr>
          <a:xfrm>
            <a:off x="2897981" y="3063875"/>
            <a:ext cx="5972175" cy="2466975"/>
          </a:xfrm>
          <a:prstGeom prst="rect">
            <a:avLst/>
          </a:prstGeom>
        </p:spPr>
      </p:pic>
    </p:spTree>
    <p:extLst>
      <p:ext uri="{BB962C8B-B14F-4D97-AF65-F5344CB8AC3E}">
        <p14:creationId xmlns:p14="http://schemas.microsoft.com/office/powerpoint/2010/main" val="3718612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13</a:t>
            </a:r>
            <a:endParaRPr lang="en-US" dirty="0"/>
          </a:p>
        </p:txBody>
      </p:sp>
      <p:pic>
        <p:nvPicPr>
          <p:cNvPr id="4" name="מציין מיקום תוכן 3"/>
          <p:cNvPicPr>
            <a:picLocks noGrp="1" noChangeAspect="1"/>
          </p:cNvPicPr>
          <p:nvPr>
            <p:ph idx="1"/>
          </p:nvPr>
        </p:nvPicPr>
        <p:blipFill>
          <a:blip r:embed="rId2"/>
          <a:stretch>
            <a:fillRect/>
          </a:stretch>
        </p:blipFill>
        <p:spPr>
          <a:xfrm>
            <a:off x="4541044" y="3649662"/>
            <a:ext cx="2686050" cy="1295400"/>
          </a:xfrm>
          <a:prstGeom prst="rect">
            <a:avLst/>
          </a:prstGeom>
        </p:spPr>
      </p:pic>
      <p:pic>
        <p:nvPicPr>
          <p:cNvPr id="3" name="תמונה 2"/>
          <p:cNvPicPr>
            <a:picLocks noChangeAspect="1"/>
          </p:cNvPicPr>
          <p:nvPr/>
        </p:nvPicPr>
        <p:blipFill>
          <a:blip r:embed="rId3"/>
          <a:stretch>
            <a:fillRect/>
          </a:stretch>
        </p:blipFill>
        <p:spPr>
          <a:xfrm>
            <a:off x="1510099" y="2011362"/>
            <a:ext cx="1790700" cy="2286000"/>
          </a:xfrm>
          <a:prstGeom prst="rect">
            <a:avLst/>
          </a:prstGeom>
        </p:spPr>
      </p:pic>
    </p:spTree>
    <p:extLst>
      <p:ext uri="{BB962C8B-B14F-4D97-AF65-F5344CB8AC3E}">
        <p14:creationId xmlns:p14="http://schemas.microsoft.com/office/powerpoint/2010/main" val="3497665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err="1"/>
              <a:t>פיתרון</a:t>
            </a:r>
            <a:r>
              <a:rPr lang="he-IL" dirty="0"/>
              <a:t> חידה מס' 13</a:t>
            </a:r>
            <a:endParaRPr lang="en-US" dirty="0"/>
          </a:p>
        </p:txBody>
      </p:sp>
      <p:pic>
        <p:nvPicPr>
          <p:cNvPr id="4" name="מציין מיקום תוכן 3"/>
          <p:cNvPicPr>
            <a:picLocks noGrp="1" noChangeAspect="1"/>
          </p:cNvPicPr>
          <p:nvPr>
            <p:ph idx="1"/>
          </p:nvPr>
        </p:nvPicPr>
        <p:blipFill>
          <a:blip r:embed="rId2"/>
          <a:stretch>
            <a:fillRect/>
          </a:stretch>
        </p:blipFill>
        <p:spPr>
          <a:xfrm>
            <a:off x="4852343" y="2784391"/>
            <a:ext cx="2880388" cy="1790850"/>
          </a:xfrm>
          <a:prstGeom prst="rect">
            <a:avLst/>
          </a:prstGeom>
        </p:spPr>
      </p:pic>
    </p:spTree>
    <p:extLst>
      <p:ext uri="{BB962C8B-B14F-4D97-AF65-F5344CB8AC3E}">
        <p14:creationId xmlns:p14="http://schemas.microsoft.com/office/powerpoint/2010/main" val="3239803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חיה מס' 14</a:t>
            </a:r>
            <a:endParaRPr lang="en-US" dirty="0"/>
          </a:p>
        </p:txBody>
      </p:sp>
      <p:sp>
        <p:nvSpPr>
          <p:cNvPr id="3" name="מציין מיקום תוכן 2"/>
          <p:cNvSpPr>
            <a:spLocks noGrp="1"/>
          </p:cNvSpPr>
          <p:nvPr>
            <p:ph idx="1"/>
          </p:nvPr>
        </p:nvSpPr>
        <p:spPr/>
        <p:txBody>
          <a:bodyPr/>
          <a:lstStyle/>
          <a:p>
            <a:pPr algn="ctr"/>
            <a:r>
              <a:rPr lang="he-IL" dirty="0"/>
              <a:t>על ידי הזזת שני גפרורים יש ליצור את המספר הגדול ביותר האפשרי</a:t>
            </a:r>
          </a:p>
          <a:p>
            <a:pPr algn="ctr"/>
            <a:endParaRPr lang="en-US" dirty="0"/>
          </a:p>
        </p:txBody>
      </p:sp>
      <p:pic>
        <p:nvPicPr>
          <p:cNvPr id="4" name="תמונה 3"/>
          <p:cNvPicPr>
            <a:picLocks noChangeAspect="1"/>
          </p:cNvPicPr>
          <p:nvPr/>
        </p:nvPicPr>
        <p:blipFill>
          <a:blip r:embed="rId2"/>
          <a:stretch>
            <a:fillRect/>
          </a:stretch>
        </p:blipFill>
        <p:spPr>
          <a:xfrm>
            <a:off x="2802826" y="2652903"/>
            <a:ext cx="6162675" cy="3857625"/>
          </a:xfrm>
          <a:prstGeom prst="rect">
            <a:avLst/>
          </a:prstGeom>
        </p:spPr>
      </p:pic>
    </p:spTree>
    <p:extLst>
      <p:ext uri="{BB962C8B-B14F-4D97-AF65-F5344CB8AC3E}">
        <p14:creationId xmlns:p14="http://schemas.microsoft.com/office/powerpoint/2010/main" val="2861509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err="1"/>
              <a:t>פיתרון</a:t>
            </a:r>
            <a:r>
              <a:rPr lang="he-IL" dirty="0"/>
              <a:t> חידה מס' 14</a:t>
            </a:r>
            <a:endParaRPr lang="en-US" dirty="0"/>
          </a:p>
        </p:txBody>
      </p:sp>
      <p:pic>
        <p:nvPicPr>
          <p:cNvPr id="4" name="מציין מיקום תוכן 3"/>
          <p:cNvPicPr>
            <a:picLocks noGrp="1" noChangeAspect="1"/>
          </p:cNvPicPr>
          <p:nvPr>
            <p:ph idx="1"/>
          </p:nvPr>
        </p:nvPicPr>
        <p:blipFill>
          <a:blip r:embed="rId2"/>
          <a:stretch>
            <a:fillRect/>
          </a:stretch>
        </p:blipFill>
        <p:spPr>
          <a:xfrm>
            <a:off x="2958429" y="1741960"/>
            <a:ext cx="5851470" cy="2330670"/>
          </a:xfrm>
          <a:prstGeom prst="rect">
            <a:avLst/>
          </a:prstGeom>
        </p:spPr>
      </p:pic>
      <p:pic>
        <p:nvPicPr>
          <p:cNvPr id="5" name="תמונה 4"/>
          <p:cNvPicPr>
            <a:picLocks noChangeAspect="1"/>
          </p:cNvPicPr>
          <p:nvPr/>
        </p:nvPicPr>
        <p:blipFill>
          <a:blip r:embed="rId3"/>
          <a:stretch>
            <a:fillRect/>
          </a:stretch>
        </p:blipFill>
        <p:spPr>
          <a:xfrm>
            <a:off x="2856437" y="4266585"/>
            <a:ext cx="6055454" cy="2411598"/>
          </a:xfrm>
          <a:prstGeom prst="rect">
            <a:avLst/>
          </a:prstGeom>
        </p:spPr>
      </p:pic>
    </p:spTree>
    <p:extLst>
      <p:ext uri="{BB962C8B-B14F-4D97-AF65-F5344CB8AC3E}">
        <p14:creationId xmlns:p14="http://schemas.microsoft.com/office/powerpoint/2010/main" val="844860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err="1"/>
              <a:t>פיתרון</a:t>
            </a:r>
            <a:r>
              <a:rPr lang="he-IL" dirty="0"/>
              <a:t> חידה מס' 1</a:t>
            </a:r>
            <a:endParaRPr lang="en-US" dirty="0"/>
          </a:p>
        </p:txBody>
      </p:sp>
      <p:sp>
        <p:nvSpPr>
          <p:cNvPr id="3" name="מציין מיקום תוכן 2"/>
          <p:cNvSpPr>
            <a:spLocks noGrp="1"/>
          </p:cNvSpPr>
          <p:nvPr>
            <p:ph idx="1"/>
          </p:nvPr>
        </p:nvSpPr>
        <p:spPr/>
        <p:txBody>
          <a:bodyPr/>
          <a:lstStyle/>
          <a:p>
            <a:pPr algn="r" rtl="1"/>
            <a:r>
              <a:rPr lang="he-IL" b="0" i="0" dirty="0">
                <a:solidFill>
                  <a:srgbClr val="000000"/>
                </a:solidFill>
                <a:effectLst/>
                <a:latin typeface="Times New Roman" panose="02020603050405020304" pitchFamily="18" charset="0"/>
              </a:rPr>
              <a:t>שלב א' - ממלאים את הדלי 5 ליטר עד סופו (ואז אנו יודעים שיש לנו שם בדיוק 5 ליטר) ומרוקנים לדלי 3 ליטר עד שהוא מתמלא (ואז אנו יודעים שרוקנו 3 ליטר בדיוק).  את המים בדלי 3 ליטר שופכים להשקות צמחים.</a:t>
            </a:r>
            <a:br>
              <a:rPr lang="he-IL" b="0" i="0" dirty="0">
                <a:solidFill>
                  <a:srgbClr val="000000"/>
                </a:solidFill>
                <a:effectLst/>
                <a:latin typeface="Times New Roman" panose="02020603050405020304" pitchFamily="18" charset="0"/>
              </a:rPr>
            </a:br>
            <a:r>
              <a:rPr lang="he-IL" b="0" i="0" dirty="0">
                <a:solidFill>
                  <a:srgbClr val="000000"/>
                </a:solidFill>
                <a:effectLst/>
                <a:latin typeface="Times New Roman" panose="02020603050405020304" pitchFamily="18" charset="0"/>
              </a:rPr>
              <a:t>כך בינתיים יש לנו דלי 5 ליטר שבו נשארו 2 ליטר ודלי 3 ליטר ריק.</a:t>
            </a:r>
          </a:p>
          <a:p>
            <a:pPr algn="r" rtl="1"/>
            <a:r>
              <a:rPr lang="he-IL" b="0" i="0" dirty="0">
                <a:solidFill>
                  <a:srgbClr val="000000"/>
                </a:solidFill>
                <a:effectLst/>
                <a:latin typeface="Times New Roman" panose="02020603050405020304" pitchFamily="18" charset="0"/>
              </a:rPr>
              <a:t>שלב ב' - שופכים את ה2 ליטר מהדלי 5 ליטר לדלי של ה3 ליטר.</a:t>
            </a:r>
            <a:br>
              <a:rPr lang="he-IL" b="0" i="0" dirty="0">
                <a:solidFill>
                  <a:srgbClr val="000000"/>
                </a:solidFill>
                <a:effectLst/>
                <a:latin typeface="Times New Roman" panose="02020603050405020304" pitchFamily="18" charset="0"/>
              </a:rPr>
            </a:br>
            <a:r>
              <a:rPr lang="he-IL" b="0" i="0" dirty="0">
                <a:solidFill>
                  <a:srgbClr val="000000"/>
                </a:solidFill>
                <a:effectLst/>
                <a:latin typeface="Times New Roman" panose="02020603050405020304" pitchFamily="18" charset="0"/>
              </a:rPr>
              <a:t>כך בינתיים יש לנו דלי 5 ליטר ריק, ודלי 3 ליטר ממולא ב2 ליטר מים.</a:t>
            </a:r>
          </a:p>
          <a:p>
            <a:pPr algn="r" rtl="1"/>
            <a:r>
              <a:rPr lang="he-IL" b="0" i="0" dirty="0">
                <a:solidFill>
                  <a:srgbClr val="000000"/>
                </a:solidFill>
                <a:effectLst/>
                <a:latin typeface="Times New Roman" panose="02020603050405020304" pitchFamily="18" charset="0"/>
              </a:rPr>
              <a:t>שלב ג', ממלאים את הדלי 5 ליטר עד סופו, ושופכים לדלי 3 ליטר עד שהוא מתמלא.</a:t>
            </a:r>
          </a:p>
          <a:p>
            <a:pPr algn="r" rtl="1"/>
            <a:r>
              <a:rPr lang="he-IL" b="0" i="0" dirty="0">
                <a:solidFill>
                  <a:srgbClr val="000000"/>
                </a:solidFill>
                <a:effectLst/>
                <a:latin typeface="Times New Roman" panose="02020603050405020304" pitchFamily="18" charset="0"/>
              </a:rPr>
              <a:t>וכך בדלי 5 ליטר נשארים 4 ליטר בדיוק.</a:t>
            </a:r>
          </a:p>
          <a:p>
            <a:pPr marL="0" indent="0" algn="r">
              <a:buNone/>
            </a:pPr>
            <a:endParaRPr lang="en-US" dirty="0"/>
          </a:p>
        </p:txBody>
      </p:sp>
      <p:pic>
        <p:nvPicPr>
          <p:cNvPr id="4" name="תמונה 3"/>
          <p:cNvPicPr>
            <a:picLocks noChangeAspect="1"/>
          </p:cNvPicPr>
          <p:nvPr/>
        </p:nvPicPr>
        <p:blipFill>
          <a:blip r:embed="rId2"/>
          <a:stretch>
            <a:fillRect/>
          </a:stretch>
        </p:blipFill>
        <p:spPr>
          <a:xfrm>
            <a:off x="673958" y="4909108"/>
            <a:ext cx="2705100" cy="1685925"/>
          </a:xfrm>
          <a:prstGeom prst="rect">
            <a:avLst/>
          </a:prstGeom>
        </p:spPr>
      </p:pic>
    </p:spTree>
    <p:extLst>
      <p:ext uri="{BB962C8B-B14F-4D97-AF65-F5344CB8AC3E}">
        <p14:creationId xmlns:p14="http://schemas.microsoft.com/office/powerpoint/2010/main" val="224579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15</a:t>
            </a:r>
            <a:endParaRPr lang="en-US" dirty="0"/>
          </a:p>
        </p:txBody>
      </p:sp>
      <p:pic>
        <p:nvPicPr>
          <p:cNvPr id="4" name="מציין מיקום תוכן 3"/>
          <p:cNvPicPr>
            <a:picLocks noGrp="1" noChangeAspect="1"/>
          </p:cNvPicPr>
          <p:nvPr>
            <p:ph idx="1"/>
          </p:nvPr>
        </p:nvPicPr>
        <p:blipFill>
          <a:blip r:embed="rId2"/>
          <a:stretch>
            <a:fillRect/>
          </a:stretch>
        </p:blipFill>
        <p:spPr>
          <a:xfrm>
            <a:off x="2836821" y="1839393"/>
            <a:ext cx="6094685" cy="4722218"/>
          </a:xfrm>
          <a:prstGeom prst="rect">
            <a:avLst/>
          </a:prstGeom>
        </p:spPr>
      </p:pic>
    </p:spTree>
    <p:extLst>
      <p:ext uri="{BB962C8B-B14F-4D97-AF65-F5344CB8AC3E}">
        <p14:creationId xmlns:p14="http://schemas.microsoft.com/office/powerpoint/2010/main" val="3081709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err="1"/>
              <a:t>פיתרון</a:t>
            </a:r>
            <a:r>
              <a:rPr lang="he-IL" dirty="0"/>
              <a:t> חידה מס' 15</a:t>
            </a:r>
            <a:endParaRPr lang="en-US" dirty="0"/>
          </a:p>
        </p:txBody>
      </p:sp>
      <p:pic>
        <p:nvPicPr>
          <p:cNvPr id="4" name="מציין מיקום תוכן 3"/>
          <p:cNvPicPr>
            <a:picLocks noGrp="1" noChangeAspect="1"/>
          </p:cNvPicPr>
          <p:nvPr>
            <p:ph idx="1"/>
          </p:nvPr>
        </p:nvPicPr>
        <p:blipFill>
          <a:blip r:embed="rId2"/>
          <a:stretch>
            <a:fillRect/>
          </a:stretch>
        </p:blipFill>
        <p:spPr>
          <a:xfrm>
            <a:off x="2582562" y="1984356"/>
            <a:ext cx="6326659" cy="4067923"/>
          </a:xfrm>
          <a:prstGeom prst="rect">
            <a:avLst/>
          </a:prstGeom>
        </p:spPr>
      </p:pic>
    </p:spTree>
    <p:extLst>
      <p:ext uri="{BB962C8B-B14F-4D97-AF65-F5344CB8AC3E}">
        <p14:creationId xmlns:p14="http://schemas.microsoft.com/office/powerpoint/2010/main" val="3428445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16</a:t>
            </a:r>
            <a:endParaRPr lang="en-US" dirty="0"/>
          </a:p>
        </p:txBody>
      </p:sp>
      <p:pic>
        <p:nvPicPr>
          <p:cNvPr id="4" name="מציין מיקום תוכן 3"/>
          <p:cNvPicPr>
            <a:picLocks noGrp="1" noChangeAspect="1"/>
          </p:cNvPicPr>
          <p:nvPr>
            <p:ph idx="1"/>
          </p:nvPr>
        </p:nvPicPr>
        <p:blipFill>
          <a:blip r:embed="rId2"/>
          <a:stretch>
            <a:fillRect/>
          </a:stretch>
        </p:blipFill>
        <p:spPr>
          <a:xfrm>
            <a:off x="3948188" y="2286000"/>
            <a:ext cx="3871761" cy="4022725"/>
          </a:xfrm>
          <a:prstGeom prst="rect">
            <a:avLst/>
          </a:prstGeom>
        </p:spPr>
      </p:pic>
    </p:spTree>
    <p:extLst>
      <p:ext uri="{BB962C8B-B14F-4D97-AF65-F5344CB8AC3E}">
        <p14:creationId xmlns:p14="http://schemas.microsoft.com/office/powerpoint/2010/main" val="1926145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err="1"/>
              <a:t>פיתרון</a:t>
            </a:r>
            <a:r>
              <a:rPr lang="he-IL" dirty="0"/>
              <a:t> חידה מס' 16</a:t>
            </a:r>
            <a:endParaRPr lang="en-US" dirty="0"/>
          </a:p>
        </p:txBody>
      </p:sp>
      <p:sp>
        <p:nvSpPr>
          <p:cNvPr id="3" name="מציין מיקום תוכן 2"/>
          <p:cNvSpPr>
            <a:spLocks noGrp="1"/>
          </p:cNvSpPr>
          <p:nvPr>
            <p:ph idx="1"/>
          </p:nvPr>
        </p:nvSpPr>
        <p:spPr/>
        <p:txBody>
          <a:bodyPr/>
          <a:lstStyle/>
          <a:p>
            <a:pPr algn="ctr"/>
            <a:r>
              <a:rPr lang="he-IL" dirty="0"/>
              <a:t>התשובה 130=5</a:t>
            </a:r>
          </a:p>
          <a:p>
            <a:pPr algn="ctr"/>
            <a:endParaRPr lang="he-IL" dirty="0"/>
          </a:p>
          <a:p>
            <a:pPr algn="ctr"/>
            <a:endParaRPr lang="he-IL" dirty="0"/>
          </a:p>
          <a:p>
            <a:pPr algn="ctr"/>
            <a:endParaRPr lang="he-IL" dirty="0"/>
          </a:p>
          <a:p>
            <a:pPr algn="ctr"/>
            <a:r>
              <a:rPr lang="he-IL" dirty="0"/>
              <a:t>החוקיות - המספר בחזקת 3 ועוד 5</a:t>
            </a:r>
            <a:br>
              <a:rPr lang="he-IL" dirty="0"/>
            </a:br>
            <a:endParaRPr lang="he-IL" dirty="0"/>
          </a:p>
          <a:p>
            <a:endParaRPr lang="en-US" dirty="0"/>
          </a:p>
        </p:txBody>
      </p:sp>
    </p:spTree>
    <p:extLst>
      <p:ext uri="{BB962C8B-B14F-4D97-AF65-F5344CB8AC3E}">
        <p14:creationId xmlns:p14="http://schemas.microsoft.com/office/powerpoint/2010/main" val="947697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585216"/>
            <a:ext cx="9720072" cy="759948"/>
          </a:xfrm>
        </p:spPr>
        <p:txBody>
          <a:bodyPr>
            <a:normAutofit/>
          </a:bodyPr>
          <a:lstStyle/>
          <a:p>
            <a:pPr algn="ctr"/>
            <a:r>
              <a:rPr lang="he-IL" dirty="0"/>
              <a:t>כמה נמרים בתמונה?</a:t>
            </a:r>
            <a:endParaRPr lang="en-US" dirty="0"/>
          </a:p>
        </p:txBody>
      </p:sp>
      <p:sp>
        <p:nvSpPr>
          <p:cNvPr id="3" name="מציין מיקום תוכן 2"/>
          <p:cNvSpPr>
            <a:spLocks noGrp="1"/>
          </p:cNvSpPr>
          <p:nvPr>
            <p:ph idx="1"/>
          </p:nvPr>
        </p:nvSpPr>
        <p:spPr/>
        <p:txBody>
          <a:bodyPr/>
          <a:lstStyle/>
          <a:p>
            <a:pPr algn="ctr"/>
            <a:r>
              <a:rPr lang="he-IL" dirty="0"/>
              <a:t>כמה נמרים בתמונה?</a:t>
            </a:r>
          </a:p>
          <a:p>
            <a:pPr algn="ctr"/>
            <a:endParaRPr lang="en-US" dirty="0"/>
          </a:p>
        </p:txBody>
      </p:sp>
      <p:pic>
        <p:nvPicPr>
          <p:cNvPr id="4" name="תמונה 3"/>
          <p:cNvPicPr>
            <a:picLocks noChangeAspect="1"/>
          </p:cNvPicPr>
          <p:nvPr/>
        </p:nvPicPr>
        <p:blipFill>
          <a:blip r:embed="rId2"/>
          <a:stretch>
            <a:fillRect/>
          </a:stretch>
        </p:blipFill>
        <p:spPr>
          <a:xfrm>
            <a:off x="2063579" y="1345164"/>
            <a:ext cx="7825044" cy="5184737"/>
          </a:xfrm>
          <a:prstGeom prst="rect">
            <a:avLst/>
          </a:prstGeom>
        </p:spPr>
      </p:pic>
    </p:spTree>
    <p:extLst>
      <p:ext uri="{BB962C8B-B14F-4D97-AF65-F5344CB8AC3E}">
        <p14:creationId xmlns:p14="http://schemas.microsoft.com/office/powerpoint/2010/main" val="103440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585216"/>
            <a:ext cx="9720072" cy="823454"/>
          </a:xfrm>
        </p:spPr>
        <p:txBody>
          <a:bodyPr/>
          <a:lstStyle/>
          <a:p>
            <a:pPr algn="ctr"/>
            <a:r>
              <a:rPr lang="he-IL" dirty="0"/>
              <a:t>16 נמרים</a:t>
            </a:r>
            <a:endParaRPr lang="en-US" dirty="0"/>
          </a:p>
        </p:txBody>
      </p:sp>
      <p:pic>
        <p:nvPicPr>
          <p:cNvPr id="4" name="מציין מיקום תוכן 3"/>
          <p:cNvPicPr>
            <a:picLocks noGrp="1" noChangeAspect="1"/>
          </p:cNvPicPr>
          <p:nvPr>
            <p:ph idx="1"/>
          </p:nvPr>
        </p:nvPicPr>
        <p:blipFill>
          <a:blip r:embed="rId2"/>
          <a:stretch>
            <a:fillRect/>
          </a:stretch>
        </p:blipFill>
        <p:spPr>
          <a:xfrm>
            <a:off x="1964725" y="1404853"/>
            <a:ext cx="7351168" cy="4891515"/>
          </a:xfrm>
          <a:prstGeom prst="rect">
            <a:avLst/>
          </a:prstGeom>
        </p:spPr>
      </p:pic>
    </p:spTree>
    <p:extLst>
      <p:ext uri="{BB962C8B-B14F-4D97-AF65-F5344CB8AC3E}">
        <p14:creationId xmlns:p14="http://schemas.microsoft.com/office/powerpoint/2010/main" val="1206536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18</a:t>
            </a:r>
            <a:endParaRPr lang="en-US" dirty="0"/>
          </a:p>
        </p:txBody>
      </p:sp>
      <p:pic>
        <p:nvPicPr>
          <p:cNvPr id="4" name="מציין מיקום תוכן 3"/>
          <p:cNvPicPr>
            <a:picLocks noGrp="1" noChangeAspect="1"/>
          </p:cNvPicPr>
          <p:nvPr>
            <p:ph idx="1"/>
          </p:nvPr>
        </p:nvPicPr>
        <p:blipFill>
          <a:blip r:embed="rId2"/>
          <a:stretch>
            <a:fillRect/>
          </a:stretch>
        </p:blipFill>
        <p:spPr>
          <a:xfrm>
            <a:off x="3179921" y="1897511"/>
            <a:ext cx="5408485" cy="4720133"/>
          </a:xfrm>
          <a:prstGeom prst="rect">
            <a:avLst/>
          </a:prstGeom>
        </p:spPr>
      </p:pic>
    </p:spTree>
    <p:extLst>
      <p:ext uri="{BB962C8B-B14F-4D97-AF65-F5344CB8AC3E}">
        <p14:creationId xmlns:p14="http://schemas.microsoft.com/office/powerpoint/2010/main" val="2161241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err="1"/>
              <a:t>פיתרון</a:t>
            </a:r>
            <a:r>
              <a:rPr lang="he-IL" dirty="0"/>
              <a:t> חידה מס' 18</a:t>
            </a:r>
            <a:endParaRPr lang="en-US" dirty="0"/>
          </a:p>
        </p:txBody>
      </p:sp>
      <p:sp>
        <p:nvSpPr>
          <p:cNvPr id="3" name="מציין מיקום תוכן 2"/>
          <p:cNvSpPr>
            <a:spLocks noGrp="1"/>
          </p:cNvSpPr>
          <p:nvPr>
            <p:ph idx="1"/>
          </p:nvPr>
        </p:nvSpPr>
        <p:spPr/>
        <p:txBody>
          <a:bodyPr>
            <a:normAutofit lnSpcReduction="10000"/>
          </a:bodyPr>
          <a:lstStyle/>
          <a:p>
            <a:pPr algn="r"/>
            <a:r>
              <a:rPr lang="he-IL" dirty="0"/>
              <a:t>התשובה - 38</a:t>
            </a:r>
          </a:p>
          <a:p>
            <a:pPr algn="r"/>
            <a:r>
              <a:rPr lang="he-IL" dirty="0"/>
              <a:t>הסבר - בהילקח בחשבון סדר הכרכים בתמונה.</a:t>
            </a:r>
          </a:p>
          <a:p>
            <a:pPr algn="r"/>
            <a:r>
              <a:rPr lang="he-IL" dirty="0"/>
              <a:t>עפ״י קריאת העברית תחילת הספר נמצא בצד ימין של הספר. </a:t>
            </a:r>
          </a:p>
          <a:p>
            <a:pPr algn="r"/>
            <a:r>
              <a:rPr lang="he-IL" dirty="0"/>
              <a:t>כלומר על התולעת לעבור את הכריכה בלבד על מנת להגיע לספר ב׳. (2מ״מ)</a:t>
            </a:r>
          </a:p>
          <a:p>
            <a:pPr algn="r"/>
            <a:r>
              <a:rPr lang="he-IL" dirty="0"/>
              <a:t>כרך ב׳ - 34 מ״מ. </a:t>
            </a:r>
          </a:p>
          <a:p>
            <a:pPr algn="r"/>
            <a:r>
              <a:rPr lang="he-IL" dirty="0"/>
              <a:t>עפ״י כיוון קריאת העברית סוף הספר נמצא בצד שמאל של הספר. </a:t>
            </a:r>
          </a:p>
          <a:p>
            <a:pPr algn="r"/>
            <a:r>
              <a:rPr lang="he-IL" dirty="0"/>
              <a:t>לפיכך העמוד האחרון של כרך ג׳ נמצא צמוד לכרך ב׳ אבל במרחק 2 מ״מ בשל עובי הכריכה</a:t>
            </a:r>
          </a:p>
          <a:p>
            <a:pPr algn="r"/>
            <a:r>
              <a:rPr lang="he-IL" dirty="0"/>
              <a:t>מכאן 2+34+2=38</a:t>
            </a:r>
            <a:endParaRPr lang="en-US" dirty="0"/>
          </a:p>
        </p:txBody>
      </p:sp>
    </p:spTree>
    <p:extLst>
      <p:ext uri="{BB962C8B-B14F-4D97-AF65-F5344CB8AC3E}">
        <p14:creationId xmlns:p14="http://schemas.microsoft.com/office/powerpoint/2010/main" val="4095200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19</a:t>
            </a:r>
            <a:endParaRPr lang="en-US" dirty="0"/>
          </a:p>
        </p:txBody>
      </p:sp>
      <p:pic>
        <p:nvPicPr>
          <p:cNvPr id="4" name="מציין מיקום תוכן 3"/>
          <p:cNvPicPr>
            <a:picLocks noGrp="1" noChangeAspect="1"/>
          </p:cNvPicPr>
          <p:nvPr>
            <p:ph idx="1"/>
          </p:nvPr>
        </p:nvPicPr>
        <p:blipFill>
          <a:blip r:embed="rId2"/>
          <a:stretch>
            <a:fillRect/>
          </a:stretch>
        </p:blipFill>
        <p:spPr>
          <a:xfrm>
            <a:off x="3098364" y="2286000"/>
            <a:ext cx="5571409" cy="4022725"/>
          </a:xfrm>
          <a:prstGeom prst="rect">
            <a:avLst/>
          </a:prstGeom>
        </p:spPr>
      </p:pic>
    </p:spTree>
    <p:extLst>
      <p:ext uri="{BB962C8B-B14F-4D97-AF65-F5344CB8AC3E}">
        <p14:creationId xmlns:p14="http://schemas.microsoft.com/office/powerpoint/2010/main" val="3290237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פתרון חידה מס' 19</a:t>
            </a:r>
            <a:endParaRPr lang="en-US" dirty="0"/>
          </a:p>
        </p:txBody>
      </p:sp>
      <p:sp>
        <p:nvSpPr>
          <p:cNvPr id="3" name="מציין מיקום תוכן 2"/>
          <p:cNvSpPr>
            <a:spLocks noGrp="1"/>
          </p:cNvSpPr>
          <p:nvPr>
            <p:ph idx="1"/>
          </p:nvPr>
        </p:nvSpPr>
        <p:spPr/>
        <p:txBody>
          <a:bodyPr/>
          <a:lstStyle/>
          <a:p>
            <a:pPr algn="ctr"/>
            <a:r>
              <a:rPr lang="he-IL" dirty="0"/>
              <a:t> להפוך את אחד הפלוסים + לספרה 4</a:t>
            </a:r>
            <a:endParaRPr lang="en-US" dirty="0"/>
          </a:p>
        </p:txBody>
      </p:sp>
    </p:spTree>
    <p:extLst>
      <p:ext uri="{BB962C8B-B14F-4D97-AF65-F5344CB8AC3E}">
        <p14:creationId xmlns:p14="http://schemas.microsoft.com/office/powerpoint/2010/main" val="2995549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2</a:t>
            </a:r>
            <a:endParaRPr lang="en-US" dirty="0"/>
          </a:p>
        </p:txBody>
      </p:sp>
      <p:sp>
        <p:nvSpPr>
          <p:cNvPr id="3" name="מציין מיקום תוכן 2"/>
          <p:cNvSpPr>
            <a:spLocks noGrp="1"/>
          </p:cNvSpPr>
          <p:nvPr>
            <p:ph idx="1"/>
          </p:nvPr>
        </p:nvSpPr>
        <p:spPr/>
        <p:txBody>
          <a:bodyPr/>
          <a:lstStyle/>
          <a:p>
            <a:pPr marL="0" indent="0" algn="ctr">
              <a:buNone/>
            </a:pPr>
            <a:r>
              <a:rPr lang="he-IL" dirty="0"/>
              <a:t>במשפחה יש 5 אחים, </a:t>
            </a:r>
          </a:p>
          <a:p>
            <a:pPr marL="0" indent="0" algn="ctr">
              <a:buNone/>
            </a:pPr>
            <a:endParaRPr lang="he-IL" dirty="0"/>
          </a:p>
          <a:p>
            <a:pPr marL="0" indent="0" algn="ctr">
              <a:buNone/>
            </a:pPr>
            <a:r>
              <a:rPr lang="he-IL" dirty="0"/>
              <a:t>לכל אחד מהם יש אחות אחת כמה אחיות יש במשפחה ?</a:t>
            </a:r>
          </a:p>
          <a:p>
            <a:pPr marL="0" indent="0" algn="ctr">
              <a:buNone/>
            </a:pPr>
            <a:endParaRPr lang="en-US" dirty="0"/>
          </a:p>
        </p:txBody>
      </p:sp>
      <p:pic>
        <p:nvPicPr>
          <p:cNvPr id="5" name="תמונה 4"/>
          <p:cNvPicPr>
            <a:picLocks noChangeAspect="1"/>
          </p:cNvPicPr>
          <p:nvPr/>
        </p:nvPicPr>
        <p:blipFill>
          <a:blip r:embed="rId2"/>
          <a:stretch>
            <a:fillRect/>
          </a:stretch>
        </p:blipFill>
        <p:spPr>
          <a:xfrm>
            <a:off x="3888676" y="4546257"/>
            <a:ext cx="3990975" cy="1143000"/>
          </a:xfrm>
          <a:prstGeom prst="rect">
            <a:avLst/>
          </a:prstGeom>
        </p:spPr>
      </p:pic>
    </p:spTree>
    <p:extLst>
      <p:ext uri="{BB962C8B-B14F-4D97-AF65-F5344CB8AC3E}">
        <p14:creationId xmlns:p14="http://schemas.microsoft.com/office/powerpoint/2010/main" val="7884775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09903" y="185166"/>
            <a:ext cx="9720072" cy="1499616"/>
          </a:xfrm>
        </p:spPr>
        <p:txBody>
          <a:bodyPr/>
          <a:lstStyle/>
          <a:p>
            <a:pPr algn="ctr"/>
            <a:r>
              <a:rPr lang="he-IL" dirty="0"/>
              <a:t>חידה מס' 20</a:t>
            </a:r>
            <a:endParaRPr lang="en-US" dirty="0"/>
          </a:p>
        </p:txBody>
      </p:sp>
      <p:sp>
        <p:nvSpPr>
          <p:cNvPr id="3" name="מציין מיקום תוכן 2"/>
          <p:cNvSpPr>
            <a:spLocks noGrp="1"/>
          </p:cNvSpPr>
          <p:nvPr>
            <p:ph idx="1"/>
          </p:nvPr>
        </p:nvSpPr>
        <p:spPr>
          <a:xfrm>
            <a:off x="1386078" y="1634489"/>
            <a:ext cx="9720073" cy="4023360"/>
          </a:xfrm>
        </p:spPr>
        <p:txBody>
          <a:bodyPr/>
          <a:lstStyle/>
          <a:p>
            <a:pPr algn="ctr" rtl="1">
              <a:lnSpc>
                <a:spcPct val="150000"/>
              </a:lnSpc>
              <a:spcAft>
                <a:spcPts val="0"/>
              </a:spcAft>
            </a:pPr>
            <a:r>
              <a:rPr lang="he-IL" sz="2400" dirty="0">
                <a:latin typeface="Calibri"/>
                <a:ea typeface="Calibri"/>
                <a:cs typeface="Arial"/>
              </a:rPr>
              <a:t>מה הערך של </a:t>
            </a:r>
            <a:r>
              <a:rPr lang="en-US" sz="2400" dirty="0">
                <a:latin typeface="Arial"/>
                <a:ea typeface="Calibri"/>
                <a:cs typeface="Arial"/>
              </a:rPr>
              <a:t>x</a:t>
            </a:r>
            <a:r>
              <a:rPr lang="he-IL" sz="2400" dirty="0">
                <a:latin typeface="Calibri"/>
                <a:ea typeface="Calibri"/>
                <a:cs typeface="Arial"/>
              </a:rPr>
              <a:t> לפי החוקיות שבמבנה הנתון?</a:t>
            </a:r>
          </a:p>
          <a:p>
            <a:pPr marL="0" indent="0" algn="ctr" rtl="1">
              <a:lnSpc>
                <a:spcPct val="150000"/>
              </a:lnSpc>
              <a:spcAft>
                <a:spcPts val="0"/>
              </a:spcAft>
              <a:buNone/>
            </a:pPr>
            <a:br>
              <a:rPr lang="he-IL" sz="2400" dirty="0">
                <a:latin typeface="Calibri"/>
                <a:ea typeface="Calibri"/>
                <a:cs typeface="Arial"/>
              </a:rPr>
            </a:br>
            <a:br>
              <a:rPr lang="he-IL" sz="2400" dirty="0">
                <a:latin typeface="Calibri"/>
                <a:ea typeface="Calibri"/>
                <a:cs typeface="Arial"/>
              </a:rPr>
            </a:br>
            <a:endParaRPr lang="en-US" sz="2400" dirty="0">
              <a:effectLst/>
              <a:latin typeface="Calibri"/>
              <a:ea typeface="Calibri"/>
              <a:cs typeface="Arial"/>
            </a:endParaRPr>
          </a:p>
        </p:txBody>
      </p:sp>
      <p:grpSp>
        <p:nvGrpSpPr>
          <p:cNvPr id="6" name="קבוצה 5"/>
          <p:cNvGrpSpPr/>
          <p:nvPr/>
        </p:nvGrpSpPr>
        <p:grpSpPr>
          <a:xfrm>
            <a:off x="3159114" y="2959892"/>
            <a:ext cx="6137287" cy="2871787"/>
            <a:chOff x="3159112" y="2959891"/>
            <a:chExt cx="6137287" cy="2871787"/>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12" y="2959891"/>
              <a:ext cx="6137287" cy="28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מלבן 4"/>
            <p:cNvSpPr/>
            <p:nvPr/>
          </p:nvSpPr>
          <p:spPr>
            <a:xfrm>
              <a:off x="6648450" y="4395784"/>
              <a:ext cx="904875" cy="692945"/>
            </a:xfrm>
            <a:prstGeom prst="rect">
              <a:avLst/>
            </a:prstGeom>
            <a:noFill/>
            <a:ln w="76200">
              <a:solidFill>
                <a:srgbClr val="FF0000"/>
              </a:solidFill>
            </a:ln>
          </p:spPr>
          <p:style>
            <a:lnRef idx="2">
              <a:schemeClr val="accent4"/>
            </a:lnRef>
            <a:fillRef idx="1">
              <a:schemeClr val="lt1"/>
            </a:fillRef>
            <a:effectRef idx="0">
              <a:schemeClr val="accent4"/>
            </a:effectRef>
            <a:fontRef idx="minor">
              <a:schemeClr val="dk1"/>
            </a:fontRef>
          </p:style>
          <p:txBody>
            <a:bodyPr rtlCol="1" anchor="ctr"/>
            <a:lstStyle/>
            <a:p>
              <a:pPr algn="ctr"/>
              <a:endParaRPr lang="he-IL"/>
            </a:p>
          </p:txBody>
        </p:sp>
      </p:grpSp>
    </p:spTree>
    <p:extLst>
      <p:ext uri="{BB962C8B-B14F-4D97-AF65-F5344CB8AC3E}">
        <p14:creationId xmlns:p14="http://schemas.microsoft.com/office/powerpoint/2010/main" val="38485496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852803" y="585216"/>
            <a:ext cx="9720072" cy="1499616"/>
          </a:xfrm>
        </p:spPr>
        <p:txBody>
          <a:bodyPr/>
          <a:lstStyle/>
          <a:p>
            <a:pPr algn="ctr"/>
            <a:r>
              <a:rPr lang="he-IL" dirty="0"/>
              <a:t>פתרון חידה מס' 20</a:t>
            </a:r>
            <a:endParaRPr lang="en-US" dirty="0"/>
          </a:p>
        </p:txBody>
      </p:sp>
      <p:sp>
        <p:nvSpPr>
          <p:cNvPr id="3" name="מציין מיקום תוכן 2"/>
          <p:cNvSpPr>
            <a:spLocks noGrp="1"/>
          </p:cNvSpPr>
          <p:nvPr>
            <p:ph idx="1"/>
          </p:nvPr>
        </p:nvSpPr>
        <p:spPr/>
        <p:txBody>
          <a:bodyPr>
            <a:normAutofit/>
          </a:bodyPr>
          <a:lstStyle/>
          <a:p>
            <a:pPr algn="ctr"/>
            <a:r>
              <a:rPr lang="he-IL" sz="2800" b="1" dirty="0"/>
              <a:t>כל ריבוע הוא סכום שני הריבועים שמעליו.</a:t>
            </a:r>
            <a:endParaRPr lang="en-US" sz="2800" b="1" dirty="0"/>
          </a:p>
        </p:txBody>
      </p:sp>
      <p:graphicFrame>
        <p:nvGraphicFramePr>
          <p:cNvPr id="7" name="אובייקט 6"/>
          <p:cNvGraphicFramePr>
            <a:graphicFrameLocks noChangeAspect="1"/>
          </p:cNvGraphicFramePr>
          <p:nvPr>
            <p:extLst>
              <p:ext uri="{D42A27DB-BD31-4B8C-83A1-F6EECF244321}">
                <p14:modId xmlns:p14="http://schemas.microsoft.com/office/powerpoint/2010/main" val="2667614522"/>
              </p:ext>
            </p:extLst>
          </p:nvPr>
        </p:nvGraphicFramePr>
        <p:xfrm>
          <a:off x="7791451" y="3600450"/>
          <a:ext cx="2286000" cy="1057275"/>
        </p:xfrm>
        <a:graphic>
          <a:graphicData uri="http://schemas.openxmlformats.org/presentationml/2006/ole">
            <mc:AlternateContent xmlns:mc="http://schemas.openxmlformats.org/markup-compatibility/2006">
              <mc:Choice xmlns:v="urn:schemas-microsoft-com:vml" Requires="v">
                <p:oleObj spid="_x0000_s1075" name="Equation" r:id="rId3" imgW="457200" imgH="203040" progId="Equation.DSMT4">
                  <p:embed/>
                </p:oleObj>
              </mc:Choice>
              <mc:Fallback>
                <p:oleObj name="Equation" r:id="rId3" imgW="457200" imgH="203040" progId="Equation.DSMT4">
                  <p:embed/>
                  <p:pic>
                    <p:nvPicPr>
                      <p:cNvPr id="0" name=""/>
                      <p:cNvPicPr/>
                      <p:nvPr/>
                    </p:nvPicPr>
                    <p:blipFill>
                      <a:blip r:embed="rId4"/>
                      <a:stretch>
                        <a:fillRect/>
                      </a:stretch>
                    </p:blipFill>
                    <p:spPr>
                      <a:xfrm>
                        <a:off x="7791451" y="3600450"/>
                        <a:ext cx="2286000" cy="1057275"/>
                      </a:xfrm>
                      <a:prstGeom prst="rect">
                        <a:avLst/>
                      </a:prstGeom>
                    </p:spPr>
                  </p:pic>
                </p:oleObj>
              </mc:Fallback>
            </mc:AlternateContent>
          </a:graphicData>
        </a:graphic>
      </p:graphicFrame>
      <p:grpSp>
        <p:nvGrpSpPr>
          <p:cNvPr id="8" name="קבוצה 7"/>
          <p:cNvGrpSpPr/>
          <p:nvPr/>
        </p:nvGrpSpPr>
        <p:grpSpPr>
          <a:xfrm>
            <a:off x="1577963" y="2959892"/>
            <a:ext cx="6137287" cy="2871787"/>
            <a:chOff x="3159112" y="2959891"/>
            <a:chExt cx="6137287" cy="2871787"/>
          </a:xfrm>
        </p:grpSpPr>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12" y="2959891"/>
              <a:ext cx="6137287" cy="28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מלבן 9"/>
            <p:cNvSpPr/>
            <p:nvPr/>
          </p:nvSpPr>
          <p:spPr>
            <a:xfrm>
              <a:off x="6648450" y="4395784"/>
              <a:ext cx="904875" cy="692945"/>
            </a:xfrm>
            <a:prstGeom prst="rect">
              <a:avLst/>
            </a:prstGeom>
            <a:noFill/>
            <a:ln w="76200">
              <a:solidFill>
                <a:srgbClr val="FF0000"/>
              </a:solidFill>
            </a:ln>
          </p:spPr>
          <p:style>
            <a:lnRef idx="2">
              <a:schemeClr val="accent4"/>
            </a:lnRef>
            <a:fillRef idx="1">
              <a:schemeClr val="lt1"/>
            </a:fillRef>
            <a:effectRef idx="0">
              <a:schemeClr val="accent4"/>
            </a:effectRef>
            <a:fontRef idx="minor">
              <a:schemeClr val="dk1"/>
            </a:fontRef>
          </p:style>
          <p:txBody>
            <a:bodyPr rtlCol="1" anchor="ctr"/>
            <a:lstStyle/>
            <a:p>
              <a:pPr algn="ctr"/>
              <a:endParaRPr lang="he-IL"/>
            </a:p>
          </p:txBody>
        </p:sp>
      </p:grpSp>
    </p:spTree>
    <p:extLst>
      <p:ext uri="{BB962C8B-B14F-4D97-AF65-F5344CB8AC3E}">
        <p14:creationId xmlns:p14="http://schemas.microsoft.com/office/powerpoint/2010/main" val="2274343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21</a:t>
            </a:r>
            <a:endParaRPr lang="en-US" dirty="0"/>
          </a:p>
        </p:txBody>
      </p:sp>
      <p:sp>
        <p:nvSpPr>
          <p:cNvPr id="3" name="מציין מיקום תוכן 2"/>
          <p:cNvSpPr>
            <a:spLocks noGrp="1"/>
          </p:cNvSpPr>
          <p:nvPr>
            <p:ph idx="1"/>
          </p:nvPr>
        </p:nvSpPr>
        <p:spPr>
          <a:xfrm>
            <a:off x="1252729" y="2329815"/>
            <a:ext cx="9720073" cy="4023360"/>
          </a:xfrm>
        </p:spPr>
        <p:txBody>
          <a:bodyPr/>
          <a:lstStyle/>
          <a:p>
            <a:pPr algn="ctr" rtl="1">
              <a:lnSpc>
                <a:spcPct val="115000"/>
              </a:lnSpc>
              <a:spcAft>
                <a:spcPts val="1000"/>
              </a:spcAft>
            </a:pPr>
            <a:r>
              <a:rPr lang="he-IL" sz="2800" b="1" dirty="0">
                <a:solidFill>
                  <a:srgbClr val="000000"/>
                </a:solidFill>
                <a:latin typeface="Calibri"/>
                <a:ea typeface="Calibri"/>
                <a:cs typeface="Arial"/>
              </a:rPr>
              <a:t>לפניכם משולש המורכב ממטבעות (עיגולים ) הפונה כלפי מעלה</a:t>
            </a:r>
            <a:r>
              <a:rPr lang="en-US" sz="2800" b="1" dirty="0">
                <a:solidFill>
                  <a:srgbClr val="000000"/>
                </a:solidFill>
                <a:latin typeface="Arial"/>
                <a:ea typeface="Calibri"/>
                <a:cs typeface="Arial"/>
              </a:rPr>
              <a:t> </a:t>
            </a:r>
            <a:br>
              <a:rPr lang="en-US" sz="2800" b="1" dirty="0">
                <a:solidFill>
                  <a:srgbClr val="000000"/>
                </a:solidFill>
                <a:latin typeface="Arial"/>
                <a:ea typeface="Calibri"/>
                <a:cs typeface="Arial"/>
              </a:rPr>
            </a:br>
            <a:r>
              <a:rPr lang="he-IL" sz="2800" b="1" dirty="0">
                <a:solidFill>
                  <a:srgbClr val="000000"/>
                </a:solidFill>
                <a:latin typeface="Calibri"/>
                <a:ea typeface="Calibri"/>
                <a:cs typeface="Arial"/>
              </a:rPr>
              <a:t>איזה 3 מטבעות צריך להזיז כדי שהמשולש יפנה כלפי מטה</a:t>
            </a:r>
            <a:r>
              <a:rPr lang="en-US" sz="2800" b="1" dirty="0">
                <a:solidFill>
                  <a:srgbClr val="000000"/>
                </a:solidFill>
                <a:latin typeface="Arial"/>
                <a:ea typeface="Calibri"/>
                <a:cs typeface="Arial"/>
              </a:rPr>
              <a:t>? </a:t>
            </a:r>
            <a:endParaRPr lang="en-US" sz="2400" b="1" dirty="0">
              <a:latin typeface="Calibri"/>
              <a:ea typeface="Calibri"/>
              <a:cs typeface="Arial"/>
            </a:endParaRPr>
          </a:p>
          <a:p>
            <a:pPr algn="r" rtl="1">
              <a:lnSpc>
                <a:spcPct val="115000"/>
              </a:lnSpc>
              <a:spcAft>
                <a:spcPts val="1000"/>
              </a:spcAft>
            </a:pPr>
            <a:r>
              <a:rPr lang="he-IL" sz="2800" dirty="0">
                <a:solidFill>
                  <a:srgbClr val="000000"/>
                </a:solidFill>
                <a:latin typeface="Calibri"/>
                <a:ea typeface="Calibri"/>
                <a:cs typeface="Arial"/>
              </a:rPr>
              <a:t> </a:t>
            </a:r>
            <a:endParaRPr lang="en-US" sz="2000" dirty="0">
              <a:latin typeface="Calibri"/>
              <a:ea typeface="Calibri"/>
              <a:cs typeface="Arial"/>
            </a:endParaRPr>
          </a:p>
          <a:p>
            <a:pPr algn="ctr"/>
            <a:endParaRPr lang="he-IL" dirty="0"/>
          </a:p>
        </p:txBody>
      </p:sp>
      <p:pic>
        <p:nvPicPr>
          <p:cNvPr id="5" name="תמונה 4" descr="http://yo-yoo.co.il/pics/uploads/trinupsod.jpg"/>
          <p:cNvPicPr/>
          <p:nvPr/>
        </p:nvPicPr>
        <p:blipFill rotWithShape="1">
          <a:blip r:embed="rId2" cstate="print"/>
          <a:srcRect t="7989"/>
          <a:stretch/>
        </p:blipFill>
        <p:spPr bwMode="auto">
          <a:xfrm>
            <a:off x="4229101" y="3257550"/>
            <a:ext cx="3657600" cy="3181350"/>
          </a:xfrm>
          <a:prstGeom prst="rect">
            <a:avLst/>
          </a:prstGeom>
          <a:noFill/>
          <a:ln w="9525">
            <a:noFill/>
            <a:miter lim="800000"/>
            <a:headEnd/>
            <a:tailEnd/>
          </a:ln>
        </p:spPr>
      </p:pic>
    </p:spTree>
    <p:extLst>
      <p:ext uri="{BB962C8B-B14F-4D97-AF65-F5344CB8AC3E}">
        <p14:creationId xmlns:p14="http://schemas.microsoft.com/office/powerpoint/2010/main" val="2533884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פתרון חידה מס' 21</a:t>
            </a:r>
            <a:endParaRPr lang="en-US" dirty="0"/>
          </a:p>
        </p:txBody>
      </p:sp>
      <p:sp>
        <p:nvSpPr>
          <p:cNvPr id="3" name="מציין מיקום תוכן 2"/>
          <p:cNvSpPr>
            <a:spLocks noGrp="1"/>
          </p:cNvSpPr>
          <p:nvPr>
            <p:ph idx="1"/>
          </p:nvPr>
        </p:nvSpPr>
        <p:spPr/>
        <p:txBody>
          <a:bodyPr/>
          <a:lstStyle/>
          <a:p>
            <a:pPr marL="0" indent="0" algn="ctr">
              <a:buNone/>
            </a:pPr>
            <a:r>
              <a:rPr lang="he-IL" dirty="0"/>
              <a:t>את העליון למטה , ואת 2 המטבעות למטה בצדדים למעלה</a:t>
            </a:r>
            <a:r>
              <a:rPr lang="en-US" dirty="0"/>
              <a:t> </a:t>
            </a:r>
          </a:p>
        </p:txBody>
      </p:sp>
      <p:pic>
        <p:nvPicPr>
          <p:cNvPr id="4" name="תמונה 3" descr="http://yo-yoo.co.il/pics/uploads/trinupsod.jpg"/>
          <p:cNvPicPr/>
          <p:nvPr/>
        </p:nvPicPr>
        <p:blipFill>
          <a:blip r:embed="rId2" cstate="print"/>
          <a:srcRect/>
          <a:stretch>
            <a:fillRect/>
          </a:stretch>
        </p:blipFill>
        <p:spPr bwMode="auto">
          <a:xfrm>
            <a:off x="5876925" y="3086100"/>
            <a:ext cx="3495675" cy="3333750"/>
          </a:xfrm>
          <a:prstGeom prst="rect">
            <a:avLst/>
          </a:prstGeom>
          <a:noFill/>
          <a:ln w="9525">
            <a:noFill/>
            <a:miter lim="800000"/>
            <a:headEnd/>
            <a:tailEnd/>
          </a:ln>
        </p:spPr>
      </p:pic>
      <p:pic>
        <p:nvPicPr>
          <p:cNvPr id="5" name="תמונה 4" descr="http://yo-yoo.co.il/pics/uploads/andswertogagosa.jpg"/>
          <p:cNvPicPr/>
          <p:nvPr/>
        </p:nvPicPr>
        <p:blipFill>
          <a:blip r:embed="rId3" cstate="print"/>
          <a:srcRect/>
          <a:stretch>
            <a:fillRect/>
          </a:stretch>
        </p:blipFill>
        <p:spPr bwMode="auto">
          <a:xfrm>
            <a:off x="1333501" y="3086100"/>
            <a:ext cx="3629025" cy="3333750"/>
          </a:xfrm>
          <a:prstGeom prst="rect">
            <a:avLst/>
          </a:prstGeom>
          <a:noFill/>
          <a:ln w="9525">
            <a:noFill/>
            <a:miter lim="800000"/>
            <a:headEnd/>
            <a:tailEnd/>
          </a:ln>
        </p:spPr>
      </p:pic>
      <p:sp>
        <p:nvSpPr>
          <p:cNvPr id="6" name="אליפסה 5"/>
          <p:cNvSpPr/>
          <p:nvPr/>
        </p:nvSpPr>
        <p:spPr>
          <a:xfrm>
            <a:off x="7186612" y="3419475"/>
            <a:ext cx="704851"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p:cNvSpPr/>
          <p:nvPr/>
        </p:nvSpPr>
        <p:spPr>
          <a:xfrm>
            <a:off x="2795585" y="5343525"/>
            <a:ext cx="704851"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p:cNvSpPr/>
          <p:nvPr/>
        </p:nvSpPr>
        <p:spPr>
          <a:xfrm>
            <a:off x="1757361" y="3476625"/>
            <a:ext cx="704851"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p:cNvSpPr/>
          <p:nvPr/>
        </p:nvSpPr>
        <p:spPr>
          <a:xfrm>
            <a:off x="3805236" y="3476627"/>
            <a:ext cx="700091" cy="771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p:cNvSpPr/>
          <p:nvPr/>
        </p:nvSpPr>
        <p:spPr>
          <a:xfrm>
            <a:off x="6205536" y="5362575"/>
            <a:ext cx="704851"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p:cNvSpPr/>
          <p:nvPr/>
        </p:nvSpPr>
        <p:spPr>
          <a:xfrm>
            <a:off x="8215311" y="5343525"/>
            <a:ext cx="704851"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חץ שמאלה 11"/>
          <p:cNvSpPr/>
          <p:nvPr/>
        </p:nvSpPr>
        <p:spPr>
          <a:xfrm>
            <a:off x="4610101" y="4657727"/>
            <a:ext cx="1514475" cy="542925"/>
          </a:xfrm>
          <a:prstGeom prst="leftArrow">
            <a:avLst/>
          </a:prstGeom>
        </p:spPr>
        <p:style>
          <a:lnRef idx="1">
            <a:schemeClr val="accent5"/>
          </a:lnRef>
          <a:fillRef idx="3">
            <a:schemeClr val="accent5"/>
          </a:fillRef>
          <a:effectRef idx="2">
            <a:schemeClr val="accent5"/>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0144345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תוצאת תמונה עבור מספרים"/>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08086">
            <a:off x="7935913" y="671512"/>
            <a:ext cx="3571875" cy="919163"/>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p:cNvSpPr>
            <a:spLocks noGrp="1"/>
          </p:cNvSpPr>
          <p:nvPr>
            <p:ph type="title"/>
          </p:nvPr>
        </p:nvSpPr>
        <p:spPr/>
        <p:txBody>
          <a:bodyPr/>
          <a:lstStyle/>
          <a:p>
            <a:pPr algn="ctr"/>
            <a:r>
              <a:rPr lang="he-IL" dirty="0"/>
              <a:t>חידה מס' 22</a:t>
            </a:r>
            <a:endParaRPr lang="en-US" dirty="0"/>
          </a:p>
        </p:txBody>
      </p:sp>
      <p:sp>
        <p:nvSpPr>
          <p:cNvPr id="3" name="מציין מיקום תוכן 2"/>
          <p:cNvSpPr>
            <a:spLocks noGrp="1"/>
          </p:cNvSpPr>
          <p:nvPr>
            <p:ph idx="1"/>
          </p:nvPr>
        </p:nvSpPr>
        <p:spPr/>
        <p:txBody>
          <a:bodyPr>
            <a:normAutofit/>
          </a:bodyPr>
          <a:lstStyle/>
          <a:p>
            <a:pPr algn="ctr"/>
            <a:r>
              <a:rPr lang="he-IL" sz="4400" b="1" dirty="0"/>
              <a:t>כיצד ניתן להגיע למספר 100 </a:t>
            </a:r>
          </a:p>
          <a:p>
            <a:pPr algn="ctr"/>
            <a:r>
              <a:rPr lang="he-IL" sz="4400" b="1" dirty="0"/>
              <a:t>ע"י שימוש בכל הספרות מ-1 עד 9 (לא כולל 0), </a:t>
            </a:r>
          </a:p>
          <a:p>
            <a:pPr algn="ctr"/>
            <a:r>
              <a:rPr lang="he-IL" sz="4400" b="1" dirty="0"/>
              <a:t>פעם אחת בכל ספרה </a:t>
            </a:r>
          </a:p>
          <a:p>
            <a:pPr algn="ctr"/>
            <a:r>
              <a:rPr lang="he-IL" sz="4400" b="1" dirty="0"/>
              <a:t>ועוד לפי הסדר שלהן: . . . 3 ,2 ,1 ?</a:t>
            </a:r>
          </a:p>
        </p:txBody>
      </p:sp>
      <p:pic>
        <p:nvPicPr>
          <p:cNvPr id="7172" name="Picture 4" descr="תוצאת תמונה עבור 1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175" y="333375"/>
            <a:ext cx="1984375" cy="19843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9023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פתרון חידה מס' 22</a:t>
            </a:r>
            <a:endParaRPr lang="en-US" dirty="0"/>
          </a:p>
        </p:txBody>
      </p:sp>
      <p:sp>
        <p:nvSpPr>
          <p:cNvPr id="3" name="מציין מיקום תוכן 2"/>
          <p:cNvSpPr>
            <a:spLocks noGrp="1"/>
          </p:cNvSpPr>
          <p:nvPr>
            <p:ph idx="1"/>
          </p:nvPr>
        </p:nvSpPr>
        <p:spPr/>
        <p:txBody>
          <a:bodyPr/>
          <a:lstStyle/>
          <a:p>
            <a:pPr marL="0" indent="0" algn="ctr">
              <a:buNone/>
            </a:pPr>
            <a:r>
              <a:rPr lang="en-US" dirty="0"/>
              <a:t>  </a:t>
            </a:r>
            <a:r>
              <a:rPr lang="he-IL" dirty="0"/>
              <a:t>יש לשאלה זו הרבה מאוד תשובות:</a:t>
            </a:r>
          </a:p>
          <a:p>
            <a:pPr marL="0" indent="0" algn="ctr">
              <a:buNone/>
            </a:pPr>
            <a:endParaRPr lang="he-IL" dirty="0"/>
          </a:p>
          <a:p>
            <a:pPr marL="0" indent="0" algn="ctr">
              <a:buNone/>
            </a:pPr>
            <a:endParaRPr lang="he-IL" dirty="0"/>
          </a:p>
          <a:p>
            <a:pPr marL="0" indent="0" algn="ctr">
              <a:buNone/>
            </a:pPr>
            <a:endParaRPr lang="he-IL" dirty="0"/>
          </a:p>
        </p:txBody>
      </p:sp>
      <p:graphicFrame>
        <p:nvGraphicFramePr>
          <p:cNvPr id="4" name="אובייקט 3"/>
          <p:cNvGraphicFramePr>
            <a:graphicFrameLocks noChangeAspect="1"/>
          </p:cNvGraphicFramePr>
          <p:nvPr>
            <p:extLst>
              <p:ext uri="{D42A27DB-BD31-4B8C-83A1-F6EECF244321}">
                <p14:modId xmlns:p14="http://schemas.microsoft.com/office/powerpoint/2010/main" val="4223620096"/>
              </p:ext>
            </p:extLst>
          </p:nvPr>
        </p:nvGraphicFramePr>
        <p:xfrm>
          <a:off x="3230281" y="2950464"/>
          <a:ext cx="5078838" cy="438912"/>
        </p:xfrm>
        <a:graphic>
          <a:graphicData uri="http://schemas.openxmlformats.org/presentationml/2006/ole">
            <mc:AlternateContent xmlns:mc="http://schemas.openxmlformats.org/markup-compatibility/2006">
              <mc:Choice xmlns:v="urn:schemas-microsoft-com:vml" Requires="v">
                <p:oleObj spid="_x0000_s2252" name="Equation" r:id="rId3" imgW="2057400" imgH="177480" progId="Equation.DSMT4">
                  <p:embed/>
                </p:oleObj>
              </mc:Choice>
              <mc:Fallback>
                <p:oleObj name="Equation" r:id="rId3" imgW="2057400" imgH="177480" progId="Equation.DSMT4">
                  <p:embed/>
                  <p:pic>
                    <p:nvPicPr>
                      <p:cNvPr id="0" name=""/>
                      <p:cNvPicPr/>
                      <p:nvPr/>
                    </p:nvPicPr>
                    <p:blipFill>
                      <a:blip r:embed="rId4"/>
                      <a:stretch>
                        <a:fillRect/>
                      </a:stretch>
                    </p:blipFill>
                    <p:spPr>
                      <a:xfrm>
                        <a:off x="3230281" y="2950464"/>
                        <a:ext cx="5078838" cy="438912"/>
                      </a:xfrm>
                      <a:prstGeom prst="rect">
                        <a:avLst/>
                      </a:prstGeom>
                    </p:spPr>
                  </p:pic>
                </p:oleObj>
              </mc:Fallback>
            </mc:AlternateContent>
          </a:graphicData>
        </a:graphic>
      </p:graphicFrame>
      <p:graphicFrame>
        <p:nvGraphicFramePr>
          <p:cNvPr id="5" name="אובייקט 4"/>
          <p:cNvGraphicFramePr>
            <a:graphicFrameLocks noChangeAspect="1"/>
          </p:cNvGraphicFramePr>
          <p:nvPr>
            <p:extLst>
              <p:ext uri="{D42A27DB-BD31-4B8C-83A1-F6EECF244321}">
                <p14:modId xmlns:p14="http://schemas.microsoft.com/office/powerpoint/2010/main" val="2729881260"/>
              </p:ext>
            </p:extLst>
          </p:nvPr>
        </p:nvGraphicFramePr>
        <p:xfrm>
          <a:off x="3105829" y="3547872"/>
          <a:ext cx="5030070" cy="463296"/>
        </p:xfrm>
        <a:graphic>
          <a:graphicData uri="http://schemas.openxmlformats.org/presentationml/2006/ole">
            <mc:AlternateContent xmlns:mc="http://schemas.openxmlformats.org/markup-compatibility/2006">
              <mc:Choice xmlns:v="urn:schemas-microsoft-com:vml" Requires="v">
                <p:oleObj spid="_x0000_s2253" name="Equation" r:id="rId5" imgW="1930320" imgH="177480" progId="Equation.DSMT4">
                  <p:embed/>
                </p:oleObj>
              </mc:Choice>
              <mc:Fallback>
                <p:oleObj name="Equation" r:id="rId5" imgW="1930320" imgH="177480" progId="Equation.DSMT4">
                  <p:embed/>
                  <p:pic>
                    <p:nvPicPr>
                      <p:cNvPr id="0" name=""/>
                      <p:cNvPicPr/>
                      <p:nvPr/>
                    </p:nvPicPr>
                    <p:blipFill>
                      <a:blip r:embed="rId6"/>
                      <a:stretch>
                        <a:fillRect/>
                      </a:stretch>
                    </p:blipFill>
                    <p:spPr>
                      <a:xfrm>
                        <a:off x="3105829" y="3547872"/>
                        <a:ext cx="5030070" cy="463296"/>
                      </a:xfrm>
                      <a:prstGeom prst="rect">
                        <a:avLst/>
                      </a:prstGeom>
                    </p:spPr>
                  </p:pic>
                </p:oleObj>
              </mc:Fallback>
            </mc:AlternateContent>
          </a:graphicData>
        </a:graphic>
      </p:graphicFrame>
      <p:graphicFrame>
        <p:nvGraphicFramePr>
          <p:cNvPr id="6" name="אובייקט 5"/>
          <p:cNvGraphicFramePr>
            <a:graphicFrameLocks noChangeAspect="1"/>
          </p:cNvGraphicFramePr>
          <p:nvPr>
            <p:extLst>
              <p:ext uri="{D42A27DB-BD31-4B8C-83A1-F6EECF244321}">
                <p14:modId xmlns:p14="http://schemas.microsoft.com/office/powerpoint/2010/main" val="358393278"/>
              </p:ext>
            </p:extLst>
          </p:nvPr>
        </p:nvGraphicFramePr>
        <p:xfrm>
          <a:off x="3182112" y="4119935"/>
          <a:ext cx="4991862" cy="495645"/>
        </p:xfrm>
        <a:graphic>
          <a:graphicData uri="http://schemas.openxmlformats.org/presentationml/2006/ole">
            <mc:AlternateContent xmlns:mc="http://schemas.openxmlformats.org/markup-compatibility/2006">
              <mc:Choice xmlns:v="urn:schemas-microsoft-com:vml" Requires="v">
                <p:oleObj spid="_x0000_s2254" name="Equation" r:id="rId7" imgW="1790640" imgH="177480" progId="Equation.DSMT4">
                  <p:embed/>
                </p:oleObj>
              </mc:Choice>
              <mc:Fallback>
                <p:oleObj name="Equation" r:id="rId7" imgW="1790640" imgH="177480" progId="Equation.DSMT4">
                  <p:embed/>
                  <p:pic>
                    <p:nvPicPr>
                      <p:cNvPr id="0" name=""/>
                      <p:cNvPicPr/>
                      <p:nvPr/>
                    </p:nvPicPr>
                    <p:blipFill>
                      <a:blip r:embed="rId8"/>
                      <a:stretch>
                        <a:fillRect/>
                      </a:stretch>
                    </p:blipFill>
                    <p:spPr>
                      <a:xfrm>
                        <a:off x="3182112" y="4119935"/>
                        <a:ext cx="4991862" cy="495645"/>
                      </a:xfrm>
                      <a:prstGeom prst="rect">
                        <a:avLst/>
                      </a:prstGeom>
                    </p:spPr>
                  </p:pic>
                </p:oleObj>
              </mc:Fallback>
            </mc:AlternateContent>
          </a:graphicData>
        </a:graphic>
      </p:graphicFrame>
      <p:graphicFrame>
        <p:nvGraphicFramePr>
          <p:cNvPr id="7" name="אובייקט 6"/>
          <p:cNvGraphicFramePr>
            <a:graphicFrameLocks noChangeAspect="1"/>
          </p:cNvGraphicFramePr>
          <p:nvPr>
            <p:extLst>
              <p:ext uri="{D42A27DB-BD31-4B8C-83A1-F6EECF244321}">
                <p14:modId xmlns:p14="http://schemas.microsoft.com/office/powerpoint/2010/main" val="2837533463"/>
              </p:ext>
            </p:extLst>
          </p:nvPr>
        </p:nvGraphicFramePr>
        <p:xfrm>
          <a:off x="3049702" y="4757292"/>
          <a:ext cx="5223332" cy="497460"/>
        </p:xfrm>
        <a:graphic>
          <a:graphicData uri="http://schemas.openxmlformats.org/presentationml/2006/ole">
            <mc:AlternateContent xmlns:mc="http://schemas.openxmlformats.org/markup-compatibility/2006">
              <mc:Choice xmlns:v="urn:schemas-microsoft-com:vml" Requires="v">
                <p:oleObj spid="_x0000_s2255" name="Equation" r:id="rId9" imgW="1866600" imgH="177480" progId="Equation.DSMT4">
                  <p:embed/>
                </p:oleObj>
              </mc:Choice>
              <mc:Fallback>
                <p:oleObj name="Equation" r:id="rId9" imgW="1866600" imgH="177480" progId="Equation.DSMT4">
                  <p:embed/>
                  <p:pic>
                    <p:nvPicPr>
                      <p:cNvPr id="0" name=""/>
                      <p:cNvPicPr/>
                      <p:nvPr/>
                    </p:nvPicPr>
                    <p:blipFill>
                      <a:blip r:embed="rId10"/>
                      <a:stretch>
                        <a:fillRect/>
                      </a:stretch>
                    </p:blipFill>
                    <p:spPr>
                      <a:xfrm>
                        <a:off x="3049702" y="4757292"/>
                        <a:ext cx="5223332" cy="497460"/>
                      </a:xfrm>
                      <a:prstGeom prst="rect">
                        <a:avLst/>
                      </a:prstGeom>
                    </p:spPr>
                  </p:pic>
                </p:oleObj>
              </mc:Fallback>
            </mc:AlternateContent>
          </a:graphicData>
        </a:graphic>
      </p:graphicFrame>
      <p:graphicFrame>
        <p:nvGraphicFramePr>
          <p:cNvPr id="8" name="אובייקט 7"/>
          <p:cNvGraphicFramePr>
            <a:graphicFrameLocks noChangeAspect="1"/>
          </p:cNvGraphicFramePr>
          <p:nvPr>
            <p:extLst>
              <p:ext uri="{D42A27DB-BD31-4B8C-83A1-F6EECF244321}">
                <p14:modId xmlns:p14="http://schemas.microsoft.com/office/powerpoint/2010/main" val="3697834228"/>
              </p:ext>
            </p:extLst>
          </p:nvPr>
        </p:nvGraphicFramePr>
        <p:xfrm>
          <a:off x="3000706" y="5376673"/>
          <a:ext cx="5314238" cy="593770"/>
        </p:xfrm>
        <a:graphic>
          <a:graphicData uri="http://schemas.openxmlformats.org/presentationml/2006/ole">
            <mc:AlternateContent xmlns:mc="http://schemas.openxmlformats.org/markup-compatibility/2006">
              <mc:Choice xmlns:v="urn:schemas-microsoft-com:vml" Requires="v">
                <p:oleObj spid="_x0000_s2256" name="Equation" r:id="rId11" imgW="2273040" imgH="253800" progId="Equation.DSMT4">
                  <p:embed/>
                </p:oleObj>
              </mc:Choice>
              <mc:Fallback>
                <p:oleObj name="Equation" r:id="rId11" imgW="2273040" imgH="253800" progId="Equation.DSMT4">
                  <p:embed/>
                  <p:pic>
                    <p:nvPicPr>
                      <p:cNvPr id="0" name=""/>
                      <p:cNvPicPr/>
                      <p:nvPr/>
                    </p:nvPicPr>
                    <p:blipFill>
                      <a:blip r:embed="rId12"/>
                      <a:stretch>
                        <a:fillRect/>
                      </a:stretch>
                    </p:blipFill>
                    <p:spPr>
                      <a:xfrm>
                        <a:off x="3000706" y="5376673"/>
                        <a:ext cx="5314238" cy="593770"/>
                      </a:xfrm>
                      <a:prstGeom prst="rect">
                        <a:avLst/>
                      </a:prstGeom>
                    </p:spPr>
                  </p:pic>
                </p:oleObj>
              </mc:Fallback>
            </mc:AlternateContent>
          </a:graphicData>
        </a:graphic>
      </p:graphicFrame>
      <p:pic>
        <p:nvPicPr>
          <p:cNvPr id="2081" name="Picture 33" descr="תוצאת תמונה עבור 10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83613" y="2085975"/>
            <a:ext cx="2819400" cy="28575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2810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23</a:t>
            </a:r>
            <a:endParaRPr lang="en-US" dirty="0"/>
          </a:p>
        </p:txBody>
      </p:sp>
      <p:sp>
        <p:nvSpPr>
          <p:cNvPr id="3" name="מציין מיקום תוכן 2"/>
          <p:cNvSpPr>
            <a:spLocks noGrp="1"/>
          </p:cNvSpPr>
          <p:nvPr>
            <p:ph idx="1"/>
          </p:nvPr>
        </p:nvSpPr>
        <p:spPr/>
        <p:txBody>
          <a:bodyPr/>
          <a:lstStyle/>
          <a:p>
            <a:pPr algn="ctr"/>
            <a:r>
              <a:rPr lang="he-IL" dirty="0"/>
              <a:t>כמה ריבועים סה"כ יש בלוח שחמט?</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3043" y="2976563"/>
            <a:ext cx="3219308" cy="319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428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פתרון חידה מס' 23</a:t>
            </a:r>
            <a:endParaRPr lang="en-US" dirty="0"/>
          </a:p>
        </p:txBody>
      </p:sp>
      <p:sp>
        <p:nvSpPr>
          <p:cNvPr id="3" name="מציין מיקום תוכן 2"/>
          <p:cNvSpPr>
            <a:spLocks noGrp="1"/>
          </p:cNvSpPr>
          <p:nvPr>
            <p:ph idx="1"/>
          </p:nvPr>
        </p:nvSpPr>
        <p:spPr>
          <a:xfrm>
            <a:off x="6547104" y="1572768"/>
            <a:ext cx="5096256" cy="4450080"/>
          </a:xfrm>
        </p:spPr>
        <p:txBody>
          <a:bodyPr>
            <a:normAutofit/>
          </a:bodyPr>
          <a:lstStyle/>
          <a:p>
            <a:pPr marL="0" indent="0" algn="ctr">
              <a:buNone/>
            </a:pPr>
            <a:r>
              <a:rPr lang="he-IL" dirty="0"/>
              <a:t> נספור את הריבועים בשיטתיות:</a:t>
            </a:r>
            <a:endParaRPr lang="en-US" dirty="0"/>
          </a:p>
          <a:p>
            <a:pPr marL="0" indent="0" algn="ctr">
              <a:buNone/>
            </a:pPr>
            <a:r>
              <a:rPr lang="he-IL" dirty="0"/>
              <a:t> </a:t>
            </a:r>
            <a:r>
              <a:rPr lang="en-US" dirty="0"/>
              <a:t> 64  :1X1 </a:t>
            </a:r>
            <a:r>
              <a:rPr lang="he-IL" dirty="0"/>
              <a:t>מספר הריבועים שגודלם</a:t>
            </a:r>
            <a:endParaRPr lang="en-US" dirty="0"/>
          </a:p>
          <a:p>
            <a:pPr marL="0" indent="0" algn="ctr">
              <a:buNone/>
            </a:pPr>
            <a:r>
              <a:rPr lang="en-US" dirty="0"/>
              <a:t> 49 :2X2 </a:t>
            </a:r>
            <a:r>
              <a:rPr lang="he-IL" dirty="0"/>
              <a:t>מספר הריבועים שגודלם</a:t>
            </a:r>
            <a:r>
              <a:rPr lang="en-US" dirty="0"/>
              <a:t> </a:t>
            </a:r>
          </a:p>
          <a:p>
            <a:pPr marL="0" indent="0" algn="ctr">
              <a:buNone/>
            </a:pPr>
            <a:r>
              <a:rPr lang="en-US" dirty="0"/>
              <a:t> 36  :3X3 </a:t>
            </a:r>
            <a:r>
              <a:rPr lang="he-IL" dirty="0"/>
              <a:t>מספר הריבועים שגודלם</a:t>
            </a:r>
            <a:r>
              <a:rPr lang="en-US" dirty="0"/>
              <a:t> </a:t>
            </a:r>
          </a:p>
          <a:p>
            <a:pPr marL="0" indent="0" algn="ctr">
              <a:buNone/>
            </a:pPr>
            <a:r>
              <a:rPr lang="en-US" dirty="0"/>
              <a:t> 25  :4X4 </a:t>
            </a:r>
            <a:r>
              <a:rPr lang="he-IL" dirty="0"/>
              <a:t>מספר הריבועים שגודלם</a:t>
            </a:r>
            <a:r>
              <a:rPr lang="en-US" dirty="0"/>
              <a:t> </a:t>
            </a:r>
          </a:p>
          <a:p>
            <a:pPr marL="0" indent="0" algn="ctr">
              <a:buNone/>
            </a:pPr>
            <a:r>
              <a:rPr lang="en-US" dirty="0"/>
              <a:t> 16  :5X5 </a:t>
            </a:r>
            <a:r>
              <a:rPr lang="he-IL" dirty="0"/>
              <a:t>מספר הריבועים שגודלם</a:t>
            </a:r>
            <a:r>
              <a:rPr lang="en-US" dirty="0"/>
              <a:t> </a:t>
            </a:r>
          </a:p>
          <a:p>
            <a:pPr marL="0" indent="0" algn="ctr">
              <a:buNone/>
            </a:pPr>
            <a:r>
              <a:rPr lang="en-US" dirty="0"/>
              <a:t> 9  :6X6 </a:t>
            </a:r>
            <a:r>
              <a:rPr lang="he-IL" dirty="0"/>
              <a:t>מספר הריבועים שגודלם</a:t>
            </a:r>
            <a:r>
              <a:rPr lang="en-US" dirty="0"/>
              <a:t> </a:t>
            </a:r>
          </a:p>
          <a:p>
            <a:pPr marL="0" indent="0" algn="ctr">
              <a:buNone/>
            </a:pPr>
            <a:r>
              <a:rPr lang="en-US" dirty="0"/>
              <a:t> 4  :7X7 </a:t>
            </a:r>
            <a:r>
              <a:rPr lang="he-IL" dirty="0"/>
              <a:t>מספר הריבועים שגודלם</a:t>
            </a:r>
            <a:endParaRPr lang="en-US" dirty="0"/>
          </a:p>
          <a:p>
            <a:pPr marL="0" indent="0" algn="ctr">
              <a:buNone/>
            </a:pPr>
            <a:r>
              <a:rPr lang="en-US" dirty="0"/>
              <a:t> 1  :8X8 </a:t>
            </a:r>
            <a:r>
              <a:rPr lang="he-IL" dirty="0"/>
              <a:t>מספר הריבועים שגודלם</a:t>
            </a:r>
            <a:r>
              <a:rPr lang="en-US" dirty="0"/>
              <a:t>   </a:t>
            </a:r>
            <a:endParaRPr lang="he-IL" dirty="0"/>
          </a:p>
        </p:txBody>
      </p:sp>
      <p:graphicFrame>
        <p:nvGraphicFramePr>
          <p:cNvPr id="4" name="אובייקט 3"/>
          <p:cNvGraphicFramePr>
            <a:graphicFrameLocks noChangeAspect="1"/>
          </p:cNvGraphicFramePr>
          <p:nvPr>
            <p:extLst>
              <p:ext uri="{D42A27DB-BD31-4B8C-83A1-F6EECF244321}">
                <p14:modId xmlns:p14="http://schemas.microsoft.com/office/powerpoint/2010/main" val="2669172451"/>
              </p:ext>
            </p:extLst>
          </p:nvPr>
        </p:nvGraphicFramePr>
        <p:xfrm>
          <a:off x="492886" y="2913888"/>
          <a:ext cx="6044693" cy="426720"/>
        </p:xfrm>
        <a:graphic>
          <a:graphicData uri="http://schemas.openxmlformats.org/presentationml/2006/ole">
            <mc:AlternateContent xmlns:mc="http://schemas.openxmlformats.org/markup-compatibility/2006">
              <mc:Choice xmlns:v="urn:schemas-microsoft-com:vml" Requires="v">
                <p:oleObj spid="_x0000_s3113" name="Equation" r:id="rId3" imgW="2311200" imgH="177480" progId="Equation.DSMT4">
                  <p:embed/>
                </p:oleObj>
              </mc:Choice>
              <mc:Fallback>
                <p:oleObj name="Equation" r:id="rId3" imgW="2311200" imgH="177480" progId="Equation.DSMT4">
                  <p:embed/>
                  <p:pic>
                    <p:nvPicPr>
                      <p:cNvPr id="0" name=""/>
                      <p:cNvPicPr/>
                      <p:nvPr/>
                    </p:nvPicPr>
                    <p:blipFill>
                      <a:blip r:embed="rId4"/>
                      <a:stretch>
                        <a:fillRect/>
                      </a:stretch>
                    </p:blipFill>
                    <p:spPr>
                      <a:xfrm>
                        <a:off x="492886" y="2913888"/>
                        <a:ext cx="6044693" cy="426720"/>
                      </a:xfrm>
                      <a:prstGeom prst="rect">
                        <a:avLst/>
                      </a:prstGeom>
                      <a:ln w="76200" cmpd="thinThick">
                        <a:solidFill>
                          <a:srgbClr val="92D050"/>
                        </a:solidFill>
                        <a:prstDash val="sysDash"/>
                      </a:ln>
                    </p:spPr>
                  </p:pic>
                </p:oleObj>
              </mc:Fallback>
            </mc:AlternateContent>
          </a:graphicData>
        </a:graphic>
      </p:graphicFrame>
    </p:spTree>
    <p:extLst>
      <p:ext uri="{BB962C8B-B14F-4D97-AF65-F5344CB8AC3E}">
        <p14:creationId xmlns:p14="http://schemas.microsoft.com/office/powerpoint/2010/main" val="31013813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24</a:t>
            </a:r>
            <a:endParaRPr lang="en-US" dirty="0"/>
          </a:p>
        </p:txBody>
      </p:sp>
      <p:sp>
        <p:nvSpPr>
          <p:cNvPr id="3" name="מציין מיקום תוכן 2"/>
          <p:cNvSpPr>
            <a:spLocks noGrp="1"/>
          </p:cNvSpPr>
          <p:nvPr>
            <p:ph idx="1"/>
          </p:nvPr>
        </p:nvSpPr>
        <p:spPr>
          <a:xfrm>
            <a:off x="6491287" y="1750695"/>
            <a:ext cx="3209927" cy="4728210"/>
          </a:xfrm>
        </p:spPr>
        <p:txBody>
          <a:bodyPr>
            <a:normAutofit fontScale="70000" lnSpcReduction="20000"/>
          </a:bodyPr>
          <a:lstStyle/>
          <a:p>
            <a:pPr algn="r" rtl="1">
              <a:lnSpc>
                <a:spcPct val="115000"/>
              </a:lnSpc>
              <a:spcAft>
                <a:spcPts val="1000"/>
              </a:spcAft>
            </a:pPr>
            <a:r>
              <a:rPr lang="he-IL" sz="4000" dirty="0">
                <a:solidFill>
                  <a:srgbClr val="000000"/>
                </a:solidFill>
                <a:latin typeface="Calibri"/>
                <a:ea typeface="Calibri"/>
                <a:cs typeface="Arial"/>
              </a:rPr>
              <a:t>פתרו את התרגיל</a:t>
            </a:r>
            <a:r>
              <a:rPr lang="en-US" sz="4000" dirty="0">
                <a:solidFill>
                  <a:srgbClr val="000000"/>
                </a:solidFill>
                <a:latin typeface="Arial"/>
                <a:ea typeface="Calibri"/>
                <a:cs typeface="Arial"/>
              </a:rPr>
              <a:t>:</a:t>
            </a:r>
            <a:br>
              <a:rPr lang="en-US" sz="4000" dirty="0">
                <a:solidFill>
                  <a:srgbClr val="000000"/>
                </a:solidFill>
                <a:latin typeface="Arial"/>
                <a:ea typeface="Calibri"/>
                <a:cs typeface="Arial"/>
              </a:rPr>
            </a:br>
            <a:r>
              <a:rPr lang="en-US" sz="4000" dirty="0">
                <a:solidFill>
                  <a:srgbClr val="000000"/>
                </a:solidFill>
                <a:latin typeface="Arial"/>
                <a:ea typeface="Calibri"/>
                <a:cs typeface="Arial"/>
              </a:rPr>
              <a:t>1=3</a:t>
            </a:r>
            <a:br>
              <a:rPr lang="en-US" sz="4000" dirty="0">
                <a:solidFill>
                  <a:srgbClr val="000000"/>
                </a:solidFill>
                <a:latin typeface="Arial"/>
                <a:ea typeface="Calibri"/>
                <a:cs typeface="Arial"/>
              </a:rPr>
            </a:br>
            <a:r>
              <a:rPr lang="en-US" sz="4000" dirty="0">
                <a:solidFill>
                  <a:srgbClr val="000000"/>
                </a:solidFill>
                <a:latin typeface="Arial"/>
                <a:ea typeface="Calibri"/>
                <a:cs typeface="Arial"/>
              </a:rPr>
              <a:t>2=5</a:t>
            </a:r>
            <a:br>
              <a:rPr lang="en-US" sz="4000" dirty="0">
                <a:solidFill>
                  <a:srgbClr val="000000"/>
                </a:solidFill>
                <a:latin typeface="Arial"/>
                <a:ea typeface="Calibri"/>
                <a:cs typeface="Arial"/>
              </a:rPr>
            </a:br>
            <a:r>
              <a:rPr lang="en-US" sz="4000" dirty="0">
                <a:solidFill>
                  <a:srgbClr val="000000"/>
                </a:solidFill>
                <a:latin typeface="Arial"/>
                <a:ea typeface="Calibri"/>
                <a:cs typeface="Arial"/>
              </a:rPr>
              <a:t>3=4</a:t>
            </a:r>
            <a:br>
              <a:rPr lang="en-US" sz="4000" dirty="0">
                <a:solidFill>
                  <a:srgbClr val="000000"/>
                </a:solidFill>
                <a:latin typeface="Arial"/>
                <a:ea typeface="Calibri"/>
                <a:cs typeface="Arial"/>
              </a:rPr>
            </a:br>
            <a:r>
              <a:rPr lang="en-US" sz="4000" dirty="0">
                <a:solidFill>
                  <a:srgbClr val="000000"/>
                </a:solidFill>
                <a:latin typeface="Arial"/>
                <a:ea typeface="Calibri"/>
                <a:cs typeface="Arial"/>
              </a:rPr>
              <a:t>4=4</a:t>
            </a:r>
            <a:br>
              <a:rPr lang="en-US" sz="4000" dirty="0">
                <a:solidFill>
                  <a:srgbClr val="000000"/>
                </a:solidFill>
                <a:latin typeface="Arial"/>
                <a:ea typeface="Calibri"/>
                <a:cs typeface="Arial"/>
              </a:rPr>
            </a:br>
            <a:r>
              <a:rPr lang="en-US" sz="4000" dirty="0">
                <a:solidFill>
                  <a:srgbClr val="000000"/>
                </a:solidFill>
                <a:latin typeface="Arial"/>
                <a:ea typeface="Calibri"/>
                <a:cs typeface="Arial"/>
              </a:rPr>
              <a:t>5=3</a:t>
            </a:r>
            <a:br>
              <a:rPr lang="en-US" sz="4000" dirty="0">
                <a:solidFill>
                  <a:srgbClr val="000000"/>
                </a:solidFill>
                <a:latin typeface="Arial"/>
                <a:ea typeface="Calibri"/>
                <a:cs typeface="Arial"/>
              </a:rPr>
            </a:br>
            <a:r>
              <a:rPr lang="en-US" sz="4000" dirty="0">
                <a:solidFill>
                  <a:srgbClr val="000000"/>
                </a:solidFill>
                <a:latin typeface="Arial"/>
                <a:ea typeface="Calibri"/>
                <a:cs typeface="Arial"/>
              </a:rPr>
              <a:t>6=2</a:t>
            </a:r>
            <a:br>
              <a:rPr lang="en-US" sz="4000" dirty="0">
                <a:solidFill>
                  <a:srgbClr val="000000"/>
                </a:solidFill>
                <a:latin typeface="Arial"/>
                <a:ea typeface="Calibri"/>
                <a:cs typeface="Arial"/>
              </a:rPr>
            </a:br>
            <a:r>
              <a:rPr lang="en-US" sz="4000" dirty="0">
                <a:solidFill>
                  <a:srgbClr val="000000"/>
                </a:solidFill>
                <a:latin typeface="Arial"/>
                <a:ea typeface="Calibri"/>
                <a:cs typeface="Arial"/>
              </a:rPr>
              <a:t>7=3</a:t>
            </a:r>
            <a:br>
              <a:rPr lang="en-US" sz="4000" dirty="0">
                <a:solidFill>
                  <a:srgbClr val="000000"/>
                </a:solidFill>
                <a:latin typeface="Arial"/>
                <a:ea typeface="Calibri"/>
                <a:cs typeface="Arial"/>
              </a:rPr>
            </a:br>
            <a:r>
              <a:rPr lang="en-US" sz="4000" dirty="0">
                <a:solidFill>
                  <a:srgbClr val="000000"/>
                </a:solidFill>
                <a:latin typeface="Arial"/>
                <a:ea typeface="Calibri"/>
                <a:cs typeface="Arial"/>
              </a:rPr>
              <a:t>8=5</a:t>
            </a:r>
            <a:br>
              <a:rPr lang="en-US" sz="4000" dirty="0">
                <a:solidFill>
                  <a:srgbClr val="000000"/>
                </a:solidFill>
                <a:latin typeface="Arial"/>
                <a:ea typeface="Calibri"/>
                <a:cs typeface="Arial"/>
              </a:rPr>
            </a:br>
            <a:r>
              <a:rPr lang="en-US" sz="4000" dirty="0">
                <a:solidFill>
                  <a:srgbClr val="000000"/>
                </a:solidFill>
                <a:latin typeface="Arial"/>
                <a:ea typeface="Calibri"/>
                <a:cs typeface="Arial"/>
              </a:rPr>
              <a:t>9=3</a:t>
            </a:r>
            <a:br>
              <a:rPr lang="en-US" sz="4000" dirty="0">
                <a:solidFill>
                  <a:srgbClr val="000000"/>
                </a:solidFill>
                <a:latin typeface="Arial"/>
                <a:ea typeface="Calibri"/>
                <a:cs typeface="Arial"/>
              </a:rPr>
            </a:br>
            <a:r>
              <a:rPr lang="en-US" sz="4000" dirty="0">
                <a:solidFill>
                  <a:srgbClr val="000000"/>
                </a:solidFill>
                <a:latin typeface="Arial"/>
                <a:ea typeface="Calibri"/>
                <a:cs typeface="Arial"/>
              </a:rPr>
              <a:t>10=??? </a:t>
            </a:r>
            <a:endParaRPr lang="en-US" sz="4000" dirty="0">
              <a:latin typeface="Calibri"/>
              <a:ea typeface="Calibri"/>
              <a:cs typeface="Arial"/>
            </a:endParaRPr>
          </a:p>
          <a:p>
            <a:endParaRPr lang="he-I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50504">
            <a:off x="1514475" y="2195515"/>
            <a:ext cx="4876800" cy="3362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56975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פתרון חידה מס' 24</a:t>
            </a:r>
            <a:endParaRPr lang="en-US" dirty="0"/>
          </a:p>
        </p:txBody>
      </p:sp>
      <p:sp>
        <p:nvSpPr>
          <p:cNvPr id="3" name="מציין מיקום תוכן 2"/>
          <p:cNvSpPr>
            <a:spLocks noGrp="1"/>
          </p:cNvSpPr>
          <p:nvPr>
            <p:ph idx="1"/>
          </p:nvPr>
        </p:nvSpPr>
        <p:spPr/>
        <p:txBody>
          <a:bodyPr/>
          <a:lstStyle/>
          <a:p>
            <a:pPr algn="ctr"/>
            <a:r>
              <a:rPr lang="he-IL" dirty="0"/>
              <a:t> זה לפי מספר האותיות במילה שאומרים בעברית . במילה אחד יש שלוש אותיות לכן 1=3 ,במילה שתיים יש חמש אותיות לכן 2=5 , וכן הלאה..</a:t>
            </a:r>
          </a:p>
          <a:p>
            <a:pPr algn="ctr"/>
            <a:r>
              <a:rPr lang="he-IL" dirty="0"/>
              <a:t>במילה עשר יש שלוש אותיות לכן זה שווה שלוש.</a:t>
            </a:r>
            <a:endParaRPr lang="en-US" dirty="0"/>
          </a:p>
          <a:p>
            <a:pPr algn="ct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644" t="1" r="19867" b="56931"/>
          <a:stretch/>
        </p:blipFill>
        <p:spPr bwMode="auto">
          <a:xfrm rot="21250504">
            <a:off x="3307383" y="3984272"/>
            <a:ext cx="1536581" cy="222687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5619749" y="4252895"/>
            <a:ext cx="3752851" cy="1446550"/>
          </a:xfrm>
          <a:prstGeom prst="rect">
            <a:avLst/>
          </a:prstGeom>
          <a:noFill/>
        </p:spPr>
        <p:txBody>
          <a:bodyPr wrap="square" rtlCol="1">
            <a:spAutoFit/>
          </a:bodyPr>
          <a:lstStyle/>
          <a:p>
            <a:r>
              <a:rPr lang="he-IL" sz="8800" dirty="0">
                <a:ln>
                  <a:solidFill>
                    <a:sysClr val="windowText" lastClr="000000"/>
                  </a:solidFill>
                </a:ln>
                <a:solidFill>
                  <a:srgbClr val="FF0000"/>
                </a:solidFill>
                <a:cs typeface="Tml-stars" pitchFamily="2" charset="-79"/>
              </a:rPr>
              <a:t>עשר</a:t>
            </a:r>
          </a:p>
        </p:txBody>
      </p:sp>
    </p:spTree>
    <p:extLst>
      <p:ext uri="{BB962C8B-B14F-4D97-AF65-F5344CB8AC3E}">
        <p14:creationId xmlns:p14="http://schemas.microsoft.com/office/powerpoint/2010/main" val="321179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set>
                                      <p:cBhvr>
                                        <p:cTn id="7" dur="455" fill="hold">
                                          <p:stCondLst>
                                            <p:cond delay="0"/>
                                          </p:stCondLst>
                                        </p:cTn>
                                        <p:tgtEl>
                                          <p:spTgt spid="8"/>
                                        </p:tgtEl>
                                        <p:attrNameLst>
                                          <p:attrName>style.rotation</p:attrName>
                                        </p:attrNameLst>
                                      </p:cBhvr>
                                      <p:to>
                                        <p:strVal val="-45.0"/>
                                      </p:to>
                                    </p:set>
                                    <p:anim calcmode="lin" valueType="num">
                                      <p:cBhvr>
                                        <p:cTn id="8"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err="1"/>
              <a:t>פיתרון</a:t>
            </a:r>
            <a:r>
              <a:rPr lang="he-IL" dirty="0"/>
              <a:t> חידה מס' 2</a:t>
            </a:r>
            <a:endParaRPr lang="en-US" dirty="0"/>
          </a:p>
        </p:txBody>
      </p:sp>
      <p:sp>
        <p:nvSpPr>
          <p:cNvPr id="3" name="מציין מיקום תוכן 2"/>
          <p:cNvSpPr>
            <a:spLocks noGrp="1"/>
          </p:cNvSpPr>
          <p:nvPr>
            <p:ph idx="1"/>
          </p:nvPr>
        </p:nvSpPr>
        <p:spPr/>
        <p:txBody>
          <a:bodyPr/>
          <a:lstStyle/>
          <a:p>
            <a:pPr marL="0" indent="0" algn="ctr">
              <a:buNone/>
            </a:pPr>
            <a:r>
              <a:rPr lang="he-IL" dirty="0"/>
              <a:t>יש אחות אחת במשפחה.</a:t>
            </a:r>
          </a:p>
          <a:p>
            <a:pPr marL="0" indent="0" algn="ctr">
              <a:buNone/>
            </a:pPr>
            <a:endParaRPr lang="he-IL" dirty="0"/>
          </a:p>
          <a:p>
            <a:pPr marL="0" indent="0" algn="ctr">
              <a:buNone/>
            </a:pPr>
            <a:r>
              <a:rPr lang="he-IL" u="sng" dirty="0"/>
              <a:t> הסבר</a:t>
            </a:r>
            <a:r>
              <a:rPr lang="he-IL" dirty="0"/>
              <a:t> - יש 4 אחים, ולכל אחד מהם אחות אחת - אותה אחות.</a:t>
            </a:r>
            <a:endParaRPr lang="en-US" dirty="0"/>
          </a:p>
        </p:txBody>
      </p:sp>
      <p:pic>
        <p:nvPicPr>
          <p:cNvPr id="4" name="תמונה 3"/>
          <p:cNvPicPr>
            <a:picLocks noChangeAspect="1"/>
          </p:cNvPicPr>
          <p:nvPr/>
        </p:nvPicPr>
        <p:blipFill>
          <a:blip r:embed="rId2"/>
          <a:stretch>
            <a:fillRect/>
          </a:stretch>
        </p:blipFill>
        <p:spPr>
          <a:xfrm>
            <a:off x="4172093" y="4522008"/>
            <a:ext cx="2859272" cy="1603387"/>
          </a:xfrm>
          <a:prstGeom prst="rect">
            <a:avLst/>
          </a:prstGeom>
        </p:spPr>
      </p:pic>
    </p:spTree>
    <p:extLst>
      <p:ext uri="{BB962C8B-B14F-4D97-AF65-F5344CB8AC3E}">
        <p14:creationId xmlns:p14="http://schemas.microsoft.com/office/powerpoint/2010/main" val="31294445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25</a:t>
            </a:r>
            <a:endParaRPr lang="en-US"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5031546" y="1709928"/>
            <a:ext cx="4038988"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תוצאת תמונה עבור כוב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475550">
            <a:off x="-196326" y="1619906"/>
            <a:ext cx="5140769" cy="321614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תוצאת תמונה עבור מטריה"/>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9450" y="3805700"/>
            <a:ext cx="2314575" cy="222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201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פתרון חידה מס' 25</a:t>
            </a:r>
            <a:endParaRPr lang="en-US" dirty="0"/>
          </a:p>
        </p:txBody>
      </p:sp>
      <p:sp>
        <p:nvSpPr>
          <p:cNvPr id="3" name="מציין מיקום תוכן 2"/>
          <p:cNvSpPr>
            <a:spLocks noGrp="1"/>
          </p:cNvSpPr>
          <p:nvPr>
            <p:ph idx="1"/>
          </p:nvPr>
        </p:nvSpPr>
        <p:spPr/>
        <p:txBody>
          <a:bodyPr/>
          <a:lstStyle/>
          <a:p>
            <a:pPr algn="ctr"/>
            <a:r>
              <a:rPr lang="he-IL" dirty="0"/>
              <a:t> </a:t>
            </a:r>
            <a:endParaRPr lang="en-US" dirty="0"/>
          </a:p>
        </p:txBody>
      </p:sp>
      <p:sp>
        <p:nvSpPr>
          <p:cNvPr id="4" name="TextBox 3"/>
          <p:cNvSpPr txBox="1"/>
          <p:nvPr/>
        </p:nvSpPr>
        <p:spPr>
          <a:xfrm>
            <a:off x="2365248" y="2828544"/>
            <a:ext cx="7144512" cy="1938992"/>
          </a:xfrm>
          <a:prstGeom prst="rect">
            <a:avLst/>
          </a:prstGeom>
          <a:noFill/>
        </p:spPr>
        <p:txBody>
          <a:bodyPr wrap="square" rtlCol="1">
            <a:spAutoFit/>
          </a:bodyPr>
          <a:lstStyle/>
          <a:p>
            <a:pPr algn="r" rtl="1"/>
            <a:r>
              <a:rPr lang="he-IL" sz="6000" b="1" dirty="0">
                <a:cs typeface="AlexandraH" pitchFamily="2" charset="-79"/>
              </a:rPr>
              <a:t>מחיר מטריה - 28 ₪.</a:t>
            </a:r>
          </a:p>
          <a:p>
            <a:pPr algn="r" rtl="1"/>
            <a:r>
              <a:rPr lang="he-IL" sz="6000" b="1" dirty="0">
                <a:cs typeface="AlexandraH" pitchFamily="2" charset="-79"/>
              </a:rPr>
              <a:t>מחיר כובע - 24 ₪. </a:t>
            </a:r>
            <a:endParaRPr lang="en-US" sz="6000" b="1" dirty="0">
              <a:cs typeface="AlexandraH" pitchFamily="2" charset="-79"/>
            </a:endParaRPr>
          </a:p>
        </p:txBody>
      </p:sp>
    </p:spTree>
    <p:extLst>
      <p:ext uri="{BB962C8B-B14F-4D97-AF65-F5344CB8AC3E}">
        <p14:creationId xmlns:p14="http://schemas.microsoft.com/office/powerpoint/2010/main" val="35652822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26</a:t>
            </a:r>
            <a:endParaRPr lang="en-US" dirty="0"/>
          </a:p>
        </p:txBody>
      </p:sp>
      <p:sp>
        <p:nvSpPr>
          <p:cNvPr id="3" name="מציין מיקום תוכן 2"/>
          <p:cNvSpPr>
            <a:spLocks noGrp="1"/>
          </p:cNvSpPr>
          <p:nvPr>
            <p:ph idx="1"/>
          </p:nvPr>
        </p:nvSpPr>
        <p:spPr>
          <a:xfrm>
            <a:off x="1024129" y="2286000"/>
            <a:ext cx="9720073" cy="4324350"/>
          </a:xfrm>
        </p:spPr>
        <p:txBody>
          <a:bodyPr>
            <a:normAutofit/>
          </a:bodyPr>
          <a:lstStyle/>
          <a:p>
            <a:pPr algn="ctr" rtl="1"/>
            <a:r>
              <a:rPr lang="he-IL" sz="2900" dirty="0">
                <a:latin typeface="Arial" pitchFamily="34" charset="0"/>
                <a:cs typeface="Arial" pitchFamily="34" charset="0"/>
              </a:rPr>
              <a:t>משקל ארבעה אריות גדול ב- 80  ק"ג ממשקלם </a:t>
            </a:r>
            <a:endParaRPr lang="en-US" sz="2900" dirty="0">
              <a:latin typeface="Arial" pitchFamily="34" charset="0"/>
              <a:cs typeface="Arial" pitchFamily="34" charset="0"/>
            </a:endParaRPr>
          </a:p>
          <a:p>
            <a:pPr algn="ctr" rtl="1"/>
            <a:r>
              <a:rPr lang="he-IL" sz="2900" dirty="0">
                <a:latin typeface="Arial" pitchFamily="34" charset="0"/>
                <a:cs typeface="Arial" pitchFamily="34" charset="0"/>
              </a:rPr>
              <a:t>של שלושה דובים. </a:t>
            </a:r>
            <a:endParaRPr lang="en-US" sz="2900" dirty="0">
              <a:latin typeface="Arial" pitchFamily="34" charset="0"/>
              <a:cs typeface="Arial" pitchFamily="34" charset="0"/>
            </a:endParaRPr>
          </a:p>
          <a:p>
            <a:pPr algn="ctr" rtl="1"/>
            <a:r>
              <a:rPr lang="he-IL" sz="2900" dirty="0">
                <a:latin typeface="Arial" pitchFamily="34" charset="0"/>
                <a:cs typeface="Arial" pitchFamily="34" charset="0"/>
              </a:rPr>
              <a:t>משקל כל החיות הללו הוא 920  ק"ג .</a:t>
            </a:r>
            <a:endParaRPr lang="en-US" sz="2900" dirty="0">
              <a:latin typeface="Arial" pitchFamily="34" charset="0"/>
              <a:cs typeface="Arial" pitchFamily="34" charset="0"/>
            </a:endParaRPr>
          </a:p>
          <a:p>
            <a:pPr algn="ctr" rtl="1"/>
            <a:r>
              <a:rPr lang="he-IL" sz="2900" dirty="0">
                <a:latin typeface="Arial" pitchFamily="34" charset="0"/>
                <a:cs typeface="Arial" pitchFamily="34" charset="0"/>
              </a:rPr>
              <a:t> </a:t>
            </a:r>
            <a:endParaRPr lang="en-US" sz="2900" dirty="0">
              <a:latin typeface="Arial" pitchFamily="34" charset="0"/>
              <a:cs typeface="Arial" pitchFamily="34" charset="0"/>
            </a:endParaRPr>
          </a:p>
          <a:p>
            <a:pPr algn="ctr" rtl="1"/>
            <a:r>
              <a:rPr lang="he-IL" sz="2900" b="1" dirty="0">
                <a:latin typeface="Arial" pitchFamily="34" charset="0"/>
                <a:cs typeface="Arial" pitchFamily="34" charset="0"/>
              </a:rPr>
              <a:t>מהו משקלו של דוב?</a:t>
            </a:r>
          </a:p>
          <a:p>
            <a:pPr algn="ctr" rtl="1"/>
            <a:endParaRPr lang="en-US" sz="800" dirty="0">
              <a:latin typeface="Arial" pitchFamily="34" charset="0"/>
              <a:cs typeface="Arial" pitchFamily="34" charset="0"/>
            </a:endParaRPr>
          </a:p>
          <a:p>
            <a:pPr algn="ctr" rtl="1"/>
            <a:r>
              <a:rPr lang="he-IL" sz="2900" b="1" dirty="0">
                <a:latin typeface="Arial" pitchFamily="34" charset="0"/>
                <a:cs typeface="Arial" pitchFamily="34" charset="0"/>
              </a:rPr>
              <a:t>ומהו  משקלו של אריה?</a:t>
            </a:r>
            <a:endParaRPr lang="en-US" sz="2900" dirty="0">
              <a:latin typeface="Arial" pitchFamily="34" charset="0"/>
              <a:cs typeface="Arial" pitchFamily="34"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3" y="3105151"/>
            <a:ext cx="1414463" cy="1764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0200" y="2981324"/>
            <a:ext cx="191452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551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פתרון חידה מס' 26</a:t>
            </a:r>
            <a:endParaRPr lang="en-US" dirty="0"/>
          </a:p>
        </p:txBody>
      </p:sp>
      <p:sp>
        <p:nvSpPr>
          <p:cNvPr id="3" name="מציין מיקום תוכן 2"/>
          <p:cNvSpPr>
            <a:spLocks noGrp="1"/>
          </p:cNvSpPr>
          <p:nvPr>
            <p:ph idx="1"/>
          </p:nvPr>
        </p:nvSpPr>
        <p:spPr/>
        <p:txBody>
          <a:bodyPr>
            <a:normAutofit fontScale="92500" lnSpcReduction="20000"/>
          </a:bodyPr>
          <a:lstStyle/>
          <a:p>
            <a:pPr lvl="0" algn="ctr" rtl="1">
              <a:buClr>
                <a:srgbClr val="99CB38"/>
              </a:buClr>
            </a:pPr>
            <a:endParaRPr lang="he-IL" sz="2900" b="1" dirty="0">
              <a:solidFill>
                <a:prstClr val="black"/>
              </a:solidFill>
              <a:latin typeface="Arial" pitchFamily="34" charset="0"/>
              <a:cs typeface="Arial" pitchFamily="34" charset="0"/>
            </a:endParaRPr>
          </a:p>
          <a:p>
            <a:pPr lvl="0" algn="ctr" rtl="1">
              <a:buClr>
                <a:srgbClr val="99CB38"/>
              </a:buClr>
            </a:pPr>
            <a:r>
              <a:rPr lang="he-IL" sz="7200" b="1" dirty="0">
                <a:gradFill>
                  <a:gsLst>
                    <a:gs pos="0">
                      <a:srgbClr val="FFF200"/>
                    </a:gs>
                    <a:gs pos="45000">
                      <a:srgbClr val="FF7A00"/>
                    </a:gs>
                    <a:gs pos="70000">
                      <a:srgbClr val="FF0300"/>
                    </a:gs>
                    <a:gs pos="100000">
                      <a:srgbClr val="4D0808"/>
                    </a:gs>
                  </a:gsLst>
                  <a:lin ang="5400000" scaled="0"/>
                </a:gradFill>
                <a:latin typeface="Arial" pitchFamily="34" charset="0"/>
                <a:cs typeface="AlexandraH" pitchFamily="2" charset="-79"/>
              </a:rPr>
              <a:t>משקלו של דוב – 140 ק"ג.</a:t>
            </a:r>
          </a:p>
          <a:p>
            <a:pPr lvl="0" algn="ctr" rtl="1">
              <a:buClr>
                <a:srgbClr val="99CB38"/>
              </a:buClr>
            </a:pPr>
            <a:endParaRPr lang="en-US" sz="7200" b="1" dirty="0">
              <a:gradFill>
                <a:gsLst>
                  <a:gs pos="0">
                    <a:srgbClr val="FFF200"/>
                  </a:gs>
                  <a:gs pos="45000">
                    <a:srgbClr val="FF7A00"/>
                  </a:gs>
                  <a:gs pos="70000">
                    <a:srgbClr val="FF0300"/>
                  </a:gs>
                  <a:gs pos="100000">
                    <a:srgbClr val="4D0808"/>
                  </a:gs>
                </a:gsLst>
                <a:lin ang="5400000" scaled="0"/>
              </a:gradFill>
              <a:latin typeface="Arial" pitchFamily="34" charset="0"/>
              <a:cs typeface="AlexandraH" pitchFamily="2" charset="-79"/>
            </a:endParaRPr>
          </a:p>
          <a:p>
            <a:pPr lvl="0" algn="ctr" rtl="1">
              <a:buClr>
                <a:srgbClr val="99CB38"/>
              </a:buClr>
            </a:pPr>
            <a:r>
              <a:rPr lang="he-IL" sz="7200" b="1" dirty="0">
                <a:gradFill>
                  <a:gsLst>
                    <a:gs pos="0">
                      <a:srgbClr val="FFF200"/>
                    </a:gs>
                    <a:gs pos="45000">
                      <a:srgbClr val="FF7A00"/>
                    </a:gs>
                    <a:gs pos="70000">
                      <a:srgbClr val="FF0300"/>
                    </a:gs>
                    <a:gs pos="100000">
                      <a:srgbClr val="4D0808"/>
                    </a:gs>
                  </a:gsLst>
                  <a:lin ang="5400000" scaled="0"/>
                </a:gradFill>
                <a:latin typeface="Arial" pitchFamily="34" charset="0"/>
                <a:cs typeface="AlexandraH" pitchFamily="2" charset="-79"/>
              </a:rPr>
              <a:t>משקלו של אריה – 125 ק"ג.</a:t>
            </a:r>
            <a:endParaRPr lang="en-US" sz="7200" b="1" dirty="0">
              <a:gradFill>
                <a:gsLst>
                  <a:gs pos="0">
                    <a:srgbClr val="FFF200"/>
                  </a:gs>
                  <a:gs pos="45000">
                    <a:srgbClr val="FF7A00"/>
                  </a:gs>
                  <a:gs pos="70000">
                    <a:srgbClr val="FF0300"/>
                  </a:gs>
                  <a:gs pos="100000">
                    <a:srgbClr val="4D0808"/>
                  </a:gs>
                </a:gsLst>
                <a:lin ang="5400000" scaled="0"/>
              </a:gradFill>
              <a:cs typeface="AlexandraH" pitchFamily="2" charset="-79"/>
            </a:endParaRPr>
          </a:p>
        </p:txBody>
      </p:sp>
    </p:spTree>
    <p:extLst>
      <p:ext uri="{BB962C8B-B14F-4D97-AF65-F5344CB8AC3E}">
        <p14:creationId xmlns:p14="http://schemas.microsoft.com/office/powerpoint/2010/main" val="1059714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27</a:t>
            </a:r>
            <a:endParaRPr lang="en-US" dirty="0"/>
          </a:p>
        </p:txBody>
      </p:sp>
      <p:sp>
        <p:nvSpPr>
          <p:cNvPr id="3" name="מציין מיקום תוכן 2"/>
          <p:cNvSpPr>
            <a:spLocks noGrp="1"/>
          </p:cNvSpPr>
          <p:nvPr>
            <p:ph idx="1"/>
          </p:nvPr>
        </p:nvSpPr>
        <p:spPr>
          <a:xfrm>
            <a:off x="1081280" y="2019301"/>
            <a:ext cx="9720073" cy="4029075"/>
          </a:xfrm>
        </p:spPr>
        <p:txBody>
          <a:bodyPr>
            <a:normAutofit lnSpcReduction="10000"/>
          </a:bodyPr>
          <a:lstStyle/>
          <a:p>
            <a:pPr algn="ctr" rtl="1">
              <a:lnSpc>
                <a:spcPct val="115000"/>
              </a:lnSpc>
              <a:spcAft>
                <a:spcPts val="1000"/>
              </a:spcAft>
            </a:pPr>
            <a:r>
              <a:rPr lang="he-IL" sz="3600" b="1" dirty="0">
                <a:latin typeface="Calibri"/>
                <a:ea typeface="Times New Roman"/>
                <a:cs typeface="Guttman Calligraphic"/>
              </a:rPr>
              <a:t>"כאיש אחד בלב אחד"</a:t>
            </a:r>
            <a:endParaRPr lang="en-US" sz="2000" dirty="0">
              <a:latin typeface="Calibri"/>
              <a:ea typeface="Calibri"/>
              <a:cs typeface="Arial"/>
            </a:endParaRPr>
          </a:p>
          <a:p>
            <a:pPr algn="ctr" rtl="1">
              <a:lnSpc>
                <a:spcPct val="150000"/>
              </a:lnSpc>
              <a:spcAft>
                <a:spcPts val="1000"/>
              </a:spcAft>
            </a:pPr>
            <a:r>
              <a:rPr lang="he-IL" sz="2400" dirty="0">
                <a:latin typeface="Calibri"/>
                <a:ea typeface="Times New Roman"/>
                <a:cs typeface="David"/>
              </a:rPr>
              <a:t>ארבעת הידידים אבנר ברוך גדעון ודן עומדים במעגל ומתווכחים בלהט.</a:t>
            </a:r>
            <a:endParaRPr lang="en-US" sz="2000" dirty="0">
              <a:latin typeface="Calibri"/>
              <a:ea typeface="Calibri"/>
              <a:cs typeface="Arial"/>
            </a:endParaRPr>
          </a:p>
          <a:p>
            <a:pPr algn="ctr" rtl="1">
              <a:lnSpc>
                <a:spcPct val="150000"/>
              </a:lnSpc>
              <a:spcAft>
                <a:spcPts val="1000"/>
              </a:spcAft>
            </a:pPr>
            <a:r>
              <a:rPr lang="he-IL" sz="2400" dirty="0">
                <a:latin typeface="Calibri"/>
                <a:ea typeface="Times New Roman"/>
                <a:cs typeface="David"/>
              </a:rPr>
              <a:t>זה שהצביע "אחדות" (לא גדעון ולא דן) עומד בין זה שהצביע "אחד ומיוחד" לבין ברוך. </a:t>
            </a:r>
            <a:endParaRPr lang="en-US" sz="2000" dirty="0">
              <a:latin typeface="Calibri"/>
              <a:ea typeface="Calibri"/>
              <a:cs typeface="Arial"/>
            </a:endParaRPr>
          </a:p>
          <a:p>
            <a:pPr algn="ctr" rtl="1">
              <a:lnSpc>
                <a:spcPct val="150000"/>
              </a:lnSpc>
              <a:spcAft>
                <a:spcPts val="1000"/>
              </a:spcAft>
            </a:pPr>
            <a:r>
              <a:rPr lang="he-IL" sz="2400" dirty="0">
                <a:latin typeface="Calibri"/>
                <a:ea typeface="Times New Roman"/>
                <a:cs typeface="David"/>
              </a:rPr>
              <a:t>נאמן מפלגת "העם המאוחד" עומד בין זה שהצביע "האיחוד </a:t>
            </a:r>
            <a:r>
              <a:rPr lang="he-IL" sz="2400" dirty="0" err="1">
                <a:latin typeface="Calibri"/>
                <a:ea typeface="Times New Roman"/>
                <a:cs typeface="David"/>
              </a:rPr>
              <a:t>היחודי</a:t>
            </a:r>
            <a:r>
              <a:rPr lang="he-IL" sz="2400" dirty="0">
                <a:latin typeface="Calibri"/>
                <a:ea typeface="Times New Roman"/>
                <a:cs typeface="David"/>
              </a:rPr>
              <a:t>" לבין גדעון.</a:t>
            </a:r>
            <a:endParaRPr lang="en-US" sz="2000" dirty="0">
              <a:latin typeface="Calibri"/>
              <a:ea typeface="Calibri"/>
              <a:cs typeface="Arial"/>
            </a:endParaRPr>
          </a:p>
          <a:p>
            <a:pPr algn="ctr" rtl="1">
              <a:lnSpc>
                <a:spcPct val="150000"/>
              </a:lnSpc>
              <a:spcAft>
                <a:spcPts val="1000"/>
              </a:spcAft>
            </a:pPr>
            <a:r>
              <a:rPr lang="he-IL" sz="2400" dirty="0">
                <a:latin typeface="Calibri"/>
                <a:ea typeface="Times New Roman"/>
                <a:cs typeface="David"/>
              </a:rPr>
              <a:t> אז למי הצביע כל אחד מהם? אתה הבנת את זה ברוך ??? </a:t>
            </a:r>
            <a:endParaRPr lang="en-US" sz="2000" dirty="0">
              <a:latin typeface="Calibri"/>
              <a:ea typeface="Calibri"/>
              <a:cs typeface="Arial"/>
            </a:endParaRPr>
          </a:p>
          <a:p>
            <a:pPr algn="ctr"/>
            <a:endParaRPr lang="he-IL" dirty="0"/>
          </a:p>
        </p:txBody>
      </p:sp>
      <p:pic>
        <p:nvPicPr>
          <p:cNvPr id="4098" name="Picture 2" descr="תוצאת תמונה עבור בחירו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03891">
            <a:off x="219323" y="312475"/>
            <a:ext cx="3363828" cy="2522872"/>
          </a:xfrm>
          <a:prstGeom prst="snip2DiagRect">
            <a:avLst>
              <a:gd name="adj1" fmla="val 0"/>
              <a:gd name="adj2" fmla="val 13122"/>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6" name="קבוצה 5"/>
          <p:cNvGrpSpPr/>
          <p:nvPr/>
        </p:nvGrpSpPr>
        <p:grpSpPr>
          <a:xfrm>
            <a:off x="8961119" y="346017"/>
            <a:ext cx="1975105" cy="2177728"/>
            <a:chOff x="1999488" y="3502910"/>
            <a:chExt cx="3116581" cy="3238503"/>
          </a:xfrm>
          <a:effectLst>
            <a:outerShdw blurRad="76200" dir="18900000" sy="23000" kx="-1200000" algn="bl" rotWithShape="0">
              <a:prstClr val="black">
                <a:alpha val="20000"/>
              </a:prstClr>
            </a:outerShdw>
          </a:effectLst>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9488" y="3624832"/>
              <a:ext cx="3116581" cy="311658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293"/>
            <a:stretch/>
          </p:blipFill>
          <p:spPr bwMode="auto">
            <a:xfrm>
              <a:off x="1999488" y="3502910"/>
              <a:ext cx="2795778" cy="311658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268239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פתרון חידה מס' 27</a:t>
            </a:r>
            <a:endParaRPr lang="en-US" dirty="0"/>
          </a:p>
        </p:txBody>
      </p:sp>
      <p:pic>
        <p:nvPicPr>
          <p:cNvPr id="4102" name="Picture 6" descr="תוצאת תמונה עבור בחירו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145" y="1780031"/>
            <a:ext cx="4998719" cy="499871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327136" y="2063359"/>
            <a:ext cx="3450336" cy="1323439"/>
          </a:xfrm>
          <a:prstGeom prst="rect">
            <a:avLst/>
          </a:prstGeom>
          <a:noFill/>
        </p:spPr>
        <p:txBody>
          <a:bodyPr wrap="square" rtlCol="1">
            <a:spAutoFit/>
          </a:bodyPr>
          <a:lstStyle/>
          <a:p>
            <a:r>
              <a:rPr lang="he-IL" sz="4000" dirty="0">
                <a:ln>
                  <a:solidFill>
                    <a:srgbClr val="00B0F0"/>
                  </a:solidFill>
                </a:ln>
                <a:solidFill>
                  <a:srgbClr val="00B0F0"/>
                </a:solidFill>
                <a:latin typeface="Calibri"/>
                <a:ea typeface="Times New Roman"/>
                <a:cs typeface="BN Amit" pitchFamily="2" charset="-79"/>
              </a:rPr>
              <a:t>אבנר</a:t>
            </a:r>
            <a:r>
              <a:rPr lang="he-IL" sz="4000" dirty="0">
                <a:ln>
                  <a:solidFill>
                    <a:srgbClr val="FF0000"/>
                  </a:solidFill>
                </a:ln>
                <a:solidFill>
                  <a:srgbClr val="FF0066"/>
                </a:solidFill>
                <a:latin typeface="Calibri"/>
                <a:ea typeface="Times New Roman"/>
                <a:cs typeface="BN Amit" pitchFamily="2" charset="-79"/>
              </a:rPr>
              <a:t> </a:t>
            </a:r>
            <a:r>
              <a:rPr lang="he-IL" sz="4000" dirty="0">
                <a:latin typeface="Calibri"/>
                <a:ea typeface="Times New Roman"/>
                <a:cs typeface="BN Amit" pitchFamily="2" charset="-79"/>
              </a:rPr>
              <a:t>הצביע ל- "</a:t>
            </a:r>
            <a:r>
              <a:rPr lang="he-IL" sz="4000" dirty="0">
                <a:ln>
                  <a:solidFill>
                    <a:srgbClr val="00B0F0"/>
                  </a:solidFill>
                </a:ln>
                <a:solidFill>
                  <a:srgbClr val="00B0F0"/>
                </a:solidFill>
                <a:latin typeface="Calibri"/>
                <a:ea typeface="Times New Roman"/>
                <a:cs typeface="BN Amit" pitchFamily="2" charset="-79"/>
              </a:rPr>
              <a:t>אחדות". </a:t>
            </a:r>
            <a:endParaRPr lang="he-IL" sz="4000" dirty="0">
              <a:ln>
                <a:solidFill>
                  <a:srgbClr val="00B0F0"/>
                </a:solidFill>
              </a:ln>
              <a:solidFill>
                <a:srgbClr val="00B0F0"/>
              </a:solidFill>
            </a:endParaRPr>
          </a:p>
        </p:txBody>
      </p:sp>
      <p:sp>
        <p:nvSpPr>
          <p:cNvPr id="10" name="TextBox 9"/>
          <p:cNvSpPr txBox="1"/>
          <p:nvPr/>
        </p:nvSpPr>
        <p:spPr>
          <a:xfrm>
            <a:off x="103632" y="2216342"/>
            <a:ext cx="3755136" cy="1200329"/>
          </a:xfrm>
          <a:prstGeom prst="rect">
            <a:avLst/>
          </a:prstGeom>
          <a:noFill/>
        </p:spPr>
        <p:txBody>
          <a:bodyPr wrap="square" rtlCol="1">
            <a:spAutoFit/>
          </a:bodyPr>
          <a:lstStyle/>
          <a:p>
            <a:r>
              <a:rPr lang="he-IL" sz="3600" dirty="0">
                <a:ln>
                  <a:solidFill>
                    <a:srgbClr val="92D050"/>
                  </a:solidFill>
                </a:ln>
                <a:solidFill>
                  <a:srgbClr val="92D050"/>
                </a:solidFill>
                <a:latin typeface="Calibri"/>
                <a:ea typeface="Times New Roman"/>
                <a:cs typeface="BN Amit" pitchFamily="2" charset="-79"/>
              </a:rPr>
              <a:t>ברוך</a:t>
            </a:r>
            <a:r>
              <a:rPr lang="he-IL" sz="3600" dirty="0">
                <a:latin typeface="Calibri"/>
                <a:ea typeface="Times New Roman"/>
                <a:cs typeface="BN Amit" pitchFamily="2" charset="-79"/>
              </a:rPr>
              <a:t> הצביע ל- "</a:t>
            </a:r>
            <a:r>
              <a:rPr lang="he-IL" sz="3600" dirty="0">
                <a:ln>
                  <a:solidFill>
                    <a:srgbClr val="92D050"/>
                  </a:solidFill>
                </a:ln>
                <a:solidFill>
                  <a:srgbClr val="92D050"/>
                </a:solidFill>
                <a:latin typeface="Calibri"/>
                <a:ea typeface="Times New Roman"/>
                <a:cs typeface="BN Amit" pitchFamily="2" charset="-79"/>
              </a:rPr>
              <a:t>איחוד </a:t>
            </a:r>
            <a:r>
              <a:rPr lang="he-IL" sz="3600" dirty="0" err="1">
                <a:ln>
                  <a:solidFill>
                    <a:srgbClr val="92D050"/>
                  </a:solidFill>
                </a:ln>
                <a:solidFill>
                  <a:srgbClr val="92D050"/>
                </a:solidFill>
                <a:latin typeface="Calibri"/>
                <a:ea typeface="Times New Roman"/>
                <a:cs typeface="BN Amit" pitchFamily="2" charset="-79"/>
              </a:rPr>
              <a:t>יחודי</a:t>
            </a:r>
            <a:r>
              <a:rPr lang="he-IL" sz="3600" dirty="0">
                <a:ln>
                  <a:solidFill>
                    <a:srgbClr val="92D050"/>
                  </a:solidFill>
                </a:ln>
                <a:solidFill>
                  <a:srgbClr val="92D050"/>
                </a:solidFill>
                <a:latin typeface="Calibri"/>
                <a:ea typeface="Times New Roman"/>
                <a:cs typeface="BN Amit" pitchFamily="2" charset="-79"/>
              </a:rPr>
              <a:t>".</a:t>
            </a:r>
            <a:r>
              <a:rPr lang="he-IL" dirty="0">
                <a:ln>
                  <a:solidFill>
                    <a:srgbClr val="92D050"/>
                  </a:solidFill>
                </a:ln>
                <a:solidFill>
                  <a:srgbClr val="92D050"/>
                </a:solidFill>
                <a:latin typeface="Calibri"/>
                <a:ea typeface="Times New Roman"/>
                <a:cs typeface="BN Amit" pitchFamily="2" charset="-79"/>
              </a:rPr>
              <a:t> </a:t>
            </a:r>
            <a:endParaRPr lang="he-IL" dirty="0">
              <a:ln>
                <a:solidFill>
                  <a:srgbClr val="92D050"/>
                </a:solidFill>
              </a:ln>
              <a:solidFill>
                <a:srgbClr val="92D050"/>
              </a:solidFill>
            </a:endParaRPr>
          </a:p>
        </p:txBody>
      </p:sp>
      <p:sp>
        <p:nvSpPr>
          <p:cNvPr id="11" name="TextBox 10"/>
          <p:cNvSpPr txBox="1"/>
          <p:nvPr/>
        </p:nvSpPr>
        <p:spPr>
          <a:xfrm>
            <a:off x="8436864" y="3945818"/>
            <a:ext cx="3157728" cy="1938992"/>
          </a:xfrm>
          <a:prstGeom prst="rect">
            <a:avLst/>
          </a:prstGeom>
          <a:noFill/>
        </p:spPr>
        <p:txBody>
          <a:bodyPr wrap="square" rtlCol="1">
            <a:spAutoFit/>
          </a:bodyPr>
          <a:lstStyle/>
          <a:p>
            <a:r>
              <a:rPr lang="he-IL" sz="4000" dirty="0">
                <a:ln>
                  <a:solidFill>
                    <a:srgbClr val="C00000"/>
                  </a:solidFill>
                </a:ln>
                <a:solidFill>
                  <a:srgbClr val="C00000"/>
                </a:solidFill>
                <a:latin typeface="Calibri"/>
                <a:ea typeface="Times New Roman"/>
                <a:cs typeface="BN Amit" pitchFamily="2" charset="-79"/>
              </a:rPr>
              <a:t>גדעון</a:t>
            </a:r>
            <a:r>
              <a:rPr lang="he-IL" sz="4000" dirty="0">
                <a:latin typeface="Calibri"/>
                <a:ea typeface="Times New Roman"/>
                <a:cs typeface="BN Amit" pitchFamily="2" charset="-79"/>
              </a:rPr>
              <a:t> הצביע ל- "</a:t>
            </a:r>
            <a:r>
              <a:rPr lang="he-IL" sz="4000" dirty="0">
                <a:ln>
                  <a:solidFill>
                    <a:srgbClr val="C00000"/>
                  </a:solidFill>
                </a:ln>
                <a:solidFill>
                  <a:srgbClr val="C00000"/>
                </a:solidFill>
                <a:latin typeface="Calibri"/>
                <a:ea typeface="Times New Roman"/>
                <a:cs typeface="BN Amit" pitchFamily="2" charset="-79"/>
              </a:rPr>
              <a:t>אחד ומיוחד", </a:t>
            </a:r>
            <a:endParaRPr lang="he-IL" sz="4000" dirty="0">
              <a:ln>
                <a:solidFill>
                  <a:srgbClr val="C00000"/>
                </a:solidFill>
              </a:ln>
              <a:solidFill>
                <a:srgbClr val="C00000"/>
              </a:solidFill>
            </a:endParaRPr>
          </a:p>
        </p:txBody>
      </p:sp>
      <p:sp>
        <p:nvSpPr>
          <p:cNvPr id="12" name="TextBox 11"/>
          <p:cNvSpPr txBox="1"/>
          <p:nvPr/>
        </p:nvSpPr>
        <p:spPr>
          <a:xfrm>
            <a:off x="505968" y="4140890"/>
            <a:ext cx="2755392" cy="2215991"/>
          </a:xfrm>
          <a:prstGeom prst="rect">
            <a:avLst/>
          </a:prstGeom>
          <a:noFill/>
        </p:spPr>
        <p:txBody>
          <a:bodyPr wrap="square" rtlCol="1">
            <a:spAutoFit/>
          </a:bodyPr>
          <a:lstStyle/>
          <a:p>
            <a:pPr algn="r" rtl="1">
              <a:lnSpc>
                <a:spcPct val="115000"/>
              </a:lnSpc>
              <a:spcAft>
                <a:spcPts val="1000"/>
              </a:spcAft>
            </a:pPr>
            <a:r>
              <a:rPr lang="he-IL" sz="4000" dirty="0">
                <a:ln>
                  <a:solidFill>
                    <a:srgbClr val="FFC000"/>
                  </a:solidFill>
                </a:ln>
                <a:solidFill>
                  <a:srgbClr val="FFC000"/>
                </a:solidFill>
                <a:latin typeface="Calibri"/>
                <a:ea typeface="Times New Roman"/>
                <a:cs typeface="BN Amit" pitchFamily="2" charset="-79"/>
              </a:rPr>
              <a:t>דן</a:t>
            </a:r>
            <a:r>
              <a:rPr lang="he-IL" sz="4000" dirty="0">
                <a:latin typeface="Calibri"/>
                <a:ea typeface="Times New Roman"/>
                <a:cs typeface="BN Amit" pitchFamily="2" charset="-79"/>
              </a:rPr>
              <a:t> הצביע </a:t>
            </a:r>
            <a:r>
              <a:rPr lang="he-IL" sz="4000" dirty="0">
                <a:ln>
                  <a:solidFill>
                    <a:srgbClr val="FFC000"/>
                  </a:solidFill>
                </a:ln>
                <a:solidFill>
                  <a:srgbClr val="FFC000"/>
                </a:solidFill>
                <a:latin typeface="Calibri"/>
                <a:ea typeface="Times New Roman"/>
                <a:cs typeface="BN Amit" pitchFamily="2" charset="-79"/>
              </a:rPr>
              <a:t>ל"העם המאוחד".</a:t>
            </a:r>
            <a:endParaRPr lang="en-US" sz="4000" dirty="0">
              <a:ln>
                <a:solidFill>
                  <a:srgbClr val="FFC000"/>
                </a:solidFill>
              </a:ln>
              <a:solidFill>
                <a:srgbClr val="FFC000"/>
              </a:solidFill>
              <a:latin typeface="Calibri"/>
              <a:ea typeface="Calibri"/>
              <a:cs typeface="BN Amit" pitchFamily="2" charset="-79"/>
            </a:endParaRPr>
          </a:p>
        </p:txBody>
      </p:sp>
    </p:spTree>
    <p:extLst>
      <p:ext uri="{BB962C8B-B14F-4D97-AF65-F5344CB8AC3E}">
        <p14:creationId xmlns:p14="http://schemas.microsoft.com/office/powerpoint/2010/main" val="11233868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6600" dirty="0"/>
              <a:t>חידה מס' 28</a:t>
            </a:r>
            <a:endParaRPr lang="en-US" sz="6600" dirty="0"/>
          </a:p>
        </p:txBody>
      </p:sp>
      <p:sp>
        <p:nvSpPr>
          <p:cNvPr id="3" name="מציין מיקום תוכן 2"/>
          <p:cNvSpPr>
            <a:spLocks noGrp="1"/>
          </p:cNvSpPr>
          <p:nvPr>
            <p:ph idx="1"/>
          </p:nvPr>
        </p:nvSpPr>
        <p:spPr/>
        <p:txBody>
          <a:bodyPr>
            <a:normAutofit fontScale="85000" lnSpcReduction="10000"/>
          </a:bodyPr>
          <a:lstStyle/>
          <a:p>
            <a:pPr algn="r" rtl="1">
              <a:lnSpc>
                <a:spcPct val="150000"/>
              </a:lnSpc>
              <a:spcAft>
                <a:spcPts val="1000"/>
              </a:spcAft>
            </a:pPr>
            <a:r>
              <a:rPr lang="he-IL" sz="3200" dirty="0">
                <a:latin typeface="Calibri"/>
                <a:ea typeface="Times New Roman"/>
                <a:cs typeface="David"/>
              </a:rPr>
              <a:t>במשתה המלך מסביב לשולחן עגול ישבו 18 מוזמנים. חלקם שרי המלך, האומרים תמיד אמת, וחלקם אחשדרפני המלך שתמיד משקרים.</a:t>
            </a:r>
            <a:endParaRPr lang="en-US" sz="1400" dirty="0">
              <a:latin typeface="Calibri"/>
              <a:ea typeface="Calibri"/>
              <a:cs typeface="Arial"/>
            </a:endParaRPr>
          </a:p>
          <a:p>
            <a:pPr algn="r" rtl="1">
              <a:lnSpc>
                <a:spcPct val="150000"/>
              </a:lnSpc>
              <a:spcAft>
                <a:spcPts val="1000"/>
              </a:spcAft>
            </a:pPr>
            <a:r>
              <a:rPr lang="he-IL" sz="3200" dirty="0">
                <a:latin typeface="Calibri"/>
                <a:ea typeface="Times New Roman"/>
                <a:cs typeface="David"/>
              </a:rPr>
              <a:t>כל אחד מהיושבים סביב השולחן טוען שהוא יושב בין שר לבין אחשדרפן.</a:t>
            </a:r>
            <a:endParaRPr lang="en-US" sz="1400" dirty="0">
              <a:latin typeface="Calibri"/>
              <a:ea typeface="Calibri"/>
              <a:cs typeface="Arial"/>
            </a:endParaRPr>
          </a:p>
          <a:p>
            <a:pPr algn="r" rtl="1">
              <a:lnSpc>
                <a:spcPct val="150000"/>
              </a:lnSpc>
              <a:spcAft>
                <a:spcPts val="1000"/>
              </a:spcAft>
            </a:pPr>
            <a:r>
              <a:rPr lang="he-IL" sz="3200" dirty="0">
                <a:latin typeface="Calibri"/>
                <a:ea typeface="Times New Roman"/>
                <a:cs typeface="David"/>
              </a:rPr>
              <a:t>כמה שרים וכמה אחשדרפנים סביב השולחן?</a:t>
            </a:r>
            <a:endParaRPr lang="en-US" sz="1400" dirty="0">
              <a:latin typeface="Calibri"/>
              <a:ea typeface="Calibri"/>
              <a:cs typeface="Arial"/>
            </a:endParaRPr>
          </a:p>
          <a:p>
            <a:pPr algn="ctr"/>
            <a:endParaRPr lang="he-IL" dirty="0"/>
          </a:p>
        </p:txBody>
      </p:sp>
    </p:spTree>
    <p:extLst>
      <p:ext uri="{BB962C8B-B14F-4D97-AF65-F5344CB8AC3E}">
        <p14:creationId xmlns:p14="http://schemas.microsoft.com/office/powerpoint/2010/main" val="4642187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קבוצה 34"/>
          <p:cNvGrpSpPr/>
          <p:nvPr/>
        </p:nvGrpSpPr>
        <p:grpSpPr>
          <a:xfrm>
            <a:off x="245340" y="228600"/>
            <a:ext cx="8934124" cy="6383027"/>
            <a:chOff x="1275530" y="43934"/>
            <a:chExt cx="8934124" cy="6383027"/>
          </a:xfrm>
        </p:grpSpPr>
        <p:sp>
          <p:nvSpPr>
            <p:cNvPr id="6" name="תיבת טקסט 11"/>
            <p:cNvSpPr txBox="1"/>
            <p:nvPr/>
          </p:nvSpPr>
          <p:spPr>
            <a:xfrm>
              <a:off x="3646670" y="43934"/>
              <a:ext cx="4082627" cy="59499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15000"/>
                </a:lnSpc>
                <a:spcAft>
                  <a:spcPts val="1000"/>
                </a:spcAft>
              </a:pPr>
              <a:r>
                <a:rPr lang="he-IL" sz="2400" dirty="0">
                  <a:solidFill>
                    <a:prstClr val="black"/>
                  </a:solidFill>
                  <a:ea typeface="Times New Roman"/>
                  <a:cs typeface="Arial"/>
                </a:rPr>
                <a:t>האחשדרפן דובר שקר</a:t>
              </a:r>
              <a:endParaRPr lang="en-US" sz="1100" dirty="0">
                <a:solidFill>
                  <a:prstClr val="black"/>
                </a:solidFill>
                <a:ea typeface="Times New Roman"/>
                <a:cs typeface="Arial"/>
              </a:endParaRPr>
            </a:p>
          </p:txBody>
        </p:sp>
        <p:sp>
          <p:nvSpPr>
            <p:cNvPr id="7" name="תיבת טקסט 12"/>
            <p:cNvSpPr txBox="1"/>
            <p:nvPr/>
          </p:nvSpPr>
          <p:spPr>
            <a:xfrm>
              <a:off x="3845216" y="1443796"/>
              <a:ext cx="3685540" cy="37422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15000"/>
                </a:lnSpc>
                <a:spcAft>
                  <a:spcPts val="1000"/>
                </a:spcAft>
              </a:pPr>
              <a:r>
                <a:rPr lang="he-IL" sz="1600" dirty="0">
                  <a:solidFill>
                    <a:prstClr val="black"/>
                  </a:solidFill>
                  <a:ea typeface="Times New Roman"/>
                  <a:cs typeface="Arial"/>
                </a:rPr>
                <a:t>האחשדרפן לא יושב בין שר ואחשדרפן</a:t>
              </a:r>
              <a:endParaRPr lang="en-US" sz="1600" dirty="0">
                <a:solidFill>
                  <a:prstClr val="black"/>
                </a:solidFill>
                <a:ea typeface="Times New Roman"/>
                <a:cs typeface="Arial"/>
              </a:endParaRPr>
            </a:p>
          </p:txBody>
        </p:sp>
        <p:sp>
          <p:nvSpPr>
            <p:cNvPr id="8" name="תיבת טקסט 17"/>
            <p:cNvSpPr txBox="1"/>
            <p:nvPr/>
          </p:nvSpPr>
          <p:spPr>
            <a:xfrm>
              <a:off x="6524114" y="2740336"/>
              <a:ext cx="3685540" cy="9144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15000"/>
                </a:lnSpc>
                <a:spcAft>
                  <a:spcPts val="1000"/>
                </a:spcAft>
              </a:pPr>
              <a:r>
                <a:rPr lang="he-IL" sz="2000" dirty="0">
                  <a:solidFill>
                    <a:prstClr val="black"/>
                  </a:solidFill>
                  <a:latin typeface="Calibri"/>
                  <a:ea typeface="Times New Roman"/>
                  <a:cs typeface="Arial"/>
                </a:rPr>
                <a:t>האחשדרפן יושב בין שני אחשדרפנים</a:t>
              </a:r>
              <a:endParaRPr lang="en-US" sz="2000" dirty="0">
                <a:solidFill>
                  <a:prstClr val="black"/>
                </a:solidFill>
                <a:latin typeface="Calibri"/>
                <a:ea typeface="Times New Roman"/>
                <a:cs typeface="Arial"/>
              </a:endParaRPr>
            </a:p>
          </p:txBody>
        </p:sp>
        <p:sp>
          <p:nvSpPr>
            <p:cNvPr id="9" name="תיבת טקסט 18"/>
            <p:cNvSpPr txBox="1"/>
            <p:nvPr/>
          </p:nvSpPr>
          <p:spPr>
            <a:xfrm>
              <a:off x="1325396" y="2781816"/>
              <a:ext cx="3685540" cy="4572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15000"/>
                </a:lnSpc>
                <a:spcAft>
                  <a:spcPts val="1000"/>
                </a:spcAft>
              </a:pPr>
              <a:r>
                <a:rPr lang="he-IL" sz="1600" dirty="0">
                  <a:solidFill>
                    <a:prstClr val="black"/>
                  </a:solidFill>
                  <a:latin typeface="Calibri"/>
                  <a:ea typeface="Times New Roman"/>
                  <a:cs typeface="Arial"/>
                </a:rPr>
                <a:t>האחשדרפן יושב בין שני שרים</a:t>
              </a:r>
              <a:endParaRPr lang="en-US" sz="1600" dirty="0">
                <a:solidFill>
                  <a:prstClr val="black"/>
                </a:solidFill>
                <a:latin typeface="Calibri"/>
                <a:ea typeface="Times New Roman"/>
                <a:cs typeface="Arial"/>
              </a:endParaRPr>
            </a:p>
          </p:txBody>
        </p:sp>
        <p:sp>
          <p:nvSpPr>
            <p:cNvPr id="10" name="תיבת טקסט 19"/>
            <p:cNvSpPr txBox="1"/>
            <p:nvPr/>
          </p:nvSpPr>
          <p:spPr>
            <a:xfrm>
              <a:off x="6477089" y="4827628"/>
              <a:ext cx="3685540" cy="478807"/>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15000"/>
                </a:lnSpc>
                <a:spcAft>
                  <a:spcPts val="1000"/>
                </a:spcAft>
              </a:pPr>
              <a:r>
                <a:rPr lang="he-IL" sz="1600" dirty="0">
                  <a:solidFill>
                    <a:prstClr val="black"/>
                  </a:solidFill>
                  <a:latin typeface="Calibri"/>
                  <a:ea typeface="Times New Roman"/>
                  <a:cs typeface="Arial"/>
                </a:rPr>
                <a:t>כל היושבים הם אחשדרפנים</a:t>
              </a:r>
              <a:endParaRPr lang="en-US" sz="1600" dirty="0">
                <a:solidFill>
                  <a:prstClr val="black"/>
                </a:solidFill>
                <a:latin typeface="Calibri"/>
                <a:ea typeface="Times New Roman"/>
                <a:cs typeface="Arial"/>
              </a:endParaRPr>
            </a:p>
          </p:txBody>
        </p:sp>
        <p:sp>
          <p:nvSpPr>
            <p:cNvPr id="12" name="תיבת טקסט 23"/>
            <p:cNvSpPr txBox="1"/>
            <p:nvPr/>
          </p:nvSpPr>
          <p:spPr>
            <a:xfrm>
              <a:off x="1275530" y="4391828"/>
              <a:ext cx="4673681" cy="1690093"/>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15000"/>
                </a:lnSpc>
                <a:spcAft>
                  <a:spcPts val="1000"/>
                </a:spcAft>
              </a:pPr>
              <a:r>
                <a:rPr lang="he-IL" sz="1600" dirty="0">
                  <a:solidFill>
                    <a:prstClr val="black"/>
                  </a:solidFill>
                  <a:latin typeface="Calibri"/>
                  <a:ea typeface="Times New Roman"/>
                  <a:cs typeface="Arial"/>
                </a:rPr>
                <a:t>נקבל שליד כל שר יהיו אחשדרפן אחד ושר אחד.</a:t>
              </a:r>
            </a:p>
            <a:p>
              <a:pPr algn="r" rtl="1">
                <a:lnSpc>
                  <a:spcPct val="115000"/>
                </a:lnSpc>
                <a:spcAft>
                  <a:spcPts val="1000"/>
                </a:spcAft>
              </a:pPr>
              <a:r>
                <a:rPr lang="he-IL" sz="1600" dirty="0">
                  <a:solidFill>
                    <a:prstClr val="black"/>
                  </a:solidFill>
                  <a:latin typeface="Calibri"/>
                  <a:ea typeface="Times New Roman"/>
                  <a:cs typeface="Arial"/>
                </a:rPr>
                <a:t> ואילו ליד כל אחשדרפן יהיו שתי שרים משני צדדים.</a:t>
              </a:r>
              <a:endParaRPr lang="en-US" sz="1200" dirty="0">
                <a:solidFill>
                  <a:prstClr val="black"/>
                </a:solidFill>
                <a:latin typeface="Calibri"/>
                <a:ea typeface="Times New Roman"/>
                <a:cs typeface="Arial"/>
              </a:endParaRPr>
            </a:p>
            <a:p>
              <a:pPr algn="r" rtl="1">
                <a:lnSpc>
                  <a:spcPct val="115000"/>
                </a:lnSpc>
                <a:spcAft>
                  <a:spcPts val="1000"/>
                </a:spcAft>
              </a:pPr>
              <a:endParaRPr lang="en-US" sz="1100" dirty="0">
                <a:solidFill>
                  <a:prstClr val="black"/>
                </a:solidFill>
                <a:latin typeface="Calibri"/>
                <a:ea typeface="Times New Roman"/>
                <a:cs typeface="Arial"/>
              </a:endParaRPr>
            </a:p>
          </p:txBody>
        </p:sp>
        <p:sp>
          <p:nvSpPr>
            <p:cNvPr id="13" name="חץ שמאלה 12"/>
            <p:cNvSpPr/>
            <p:nvPr/>
          </p:nvSpPr>
          <p:spPr>
            <a:xfrm rot="16200000">
              <a:off x="5428238" y="712472"/>
              <a:ext cx="544195" cy="64600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r" rtl="1"/>
              <a:endParaRPr lang="he-IL">
                <a:solidFill>
                  <a:prstClr val="white"/>
                </a:solidFill>
              </a:endParaRPr>
            </a:p>
          </p:txBody>
        </p:sp>
        <p:sp>
          <p:nvSpPr>
            <p:cNvPr id="15" name="חץ שמאלה 14"/>
            <p:cNvSpPr/>
            <p:nvPr/>
          </p:nvSpPr>
          <p:spPr>
            <a:xfrm rot="13000489">
              <a:off x="6685566" y="2115942"/>
              <a:ext cx="944033" cy="484505"/>
            </a:xfrm>
            <a:prstGeom prst="leftArrow">
              <a:avLst/>
            </a:prstGeom>
            <a:solidFill>
              <a:srgbClr val="FF0000"/>
            </a:solidFill>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r" rtl="1"/>
              <a:endParaRPr lang="he-IL">
                <a:solidFill>
                  <a:prstClr val="black"/>
                </a:solidFill>
              </a:endParaRPr>
            </a:p>
          </p:txBody>
        </p:sp>
        <p:sp>
          <p:nvSpPr>
            <p:cNvPr id="16" name="חץ שמאלה 15"/>
            <p:cNvSpPr/>
            <p:nvPr/>
          </p:nvSpPr>
          <p:spPr>
            <a:xfrm rot="16200000">
              <a:off x="8139090" y="3891278"/>
              <a:ext cx="780415" cy="646007"/>
            </a:xfrm>
            <a:prstGeom prst="leftArrow">
              <a:avLst/>
            </a:prstGeom>
            <a:solidFill>
              <a:srgbClr val="FF0000"/>
            </a:solidFill>
            <a:ln w="25400" cap="flat" cmpd="sng" algn="ctr">
              <a:solidFill>
                <a:schemeClr val="accent1"/>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r" rtl="1"/>
              <a:endParaRPr lang="he-IL">
                <a:solidFill>
                  <a:prstClr val="black"/>
                </a:solidFill>
              </a:endParaRPr>
            </a:p>
          </p:txBody>
        </p:sp>
        <p:sp>
          <p:nvSpPr>
            <p:cNvPr id="17" name="חץ שמאלה 16"/>
            <p:cNvSpPr/>
            <p:nvPr/>
          </p:nvSpPr>
          <p:spPr>
            <a:xfrm rot="19046400">
              <a:off x="4090880" y="2061741"/>
              <a:ext cx="943187" cy="484505"/>
            </a:xfrm>
            <a:prstGeom prst="leftArrow">
              <a:avLst/>
            </a:prstGeom>
            <a:solidFill>
              <a:srgbClr val="FF0000"/>
            </a:solidFill>
            <a:ln w="25400" cap="flat" cmpd="sng" algn="ctr">
              <a:solidFill>
                <a:schemeClr val="accent1"/>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r" rtl="1"/>
              <a:endParaRPr lang="he-IL">
                <a:solidFill>
                  <a:prstClr val="black"/>
                </a:solidFill>
              </a:endParaRPr>
            </a:p>
          </p:txBody>
        </p:sp>
        <p:sp>
          <p:nvSpPr>
            <p:cNvPr id="18" name="חץ שמאלה 17"/>
            <p:cNvSpPr/>
            <p:nvPr/>
          </p:nvSpPr>
          <p:spPr>
            <a:xfrm rot="16200000">
              <a:off x="2973105" y="3501071"/>
              <a:ext cx="668655" cy="646007"/>
            </a:xfrm>
            <a:prstGeom prst="left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r" rtl="1"/>
              <a:endParaRPr lang="he-IL">
                <a:solidFill>
                  <a:prstClr val="white"/>
                </a:solidFill>
              </a:endParaRPr>
            </a:p>
          </p:txBody>
        </p:sp>
        <p:sp>
          <p:nvSpPr>
            <p:cNvPr id="20" name="חץ למעלה 19"/>
            <p:cNvSpPr/>
            <p:nvPr/>
          </p:nvSpPr>
          <p:spPr>
            <a:xfrm rot="10800000">
              <a:off x="8168301" y="5416751"/>
              <a:ext cx="646007" cy="509905"/>
            </a:xfrm>
            <a:prstGeom prst="up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r" rtl="1"/>
              <a:endParaRPr lang="he-IL">
                <a:solidFill>
                  <a:prstClr val="white"/>
                </a:solidFill>
              </a:endParaRPr>
            </a:p>
          </p:txBody>
        </p:sp>
        <p:sp>
          <p:nvSpPr>
            <p:cNvPr id="21" name="תיבת טקסט 40"/>
            <p:cNvSpPr txBox="1"/>
            <p:nvPr/>
          </p:nvSpPr>
          <p:spPr>
            <a:xfrm>
              <a:off x="7478267" y="6081921"/>
              <a:ext cx="2026073" cy="34504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15000"/>
                </a:lnSpc>
                <a:spcAft>
                  <a:spcPts val="1000"/>
                </a:spcAft>
              </a:pPr>
              <a:r>
                <a:rPr lang="he-IL" sz="1600" dirty="0">
                  <a:solidFill>
                    <a:prstClr val="black"/>
                  </a:solidFill>
                  <a:ea typeface="Times New Roman"/>
                  <a:cs typeface="Arial"/>
                </a:rPr>
                <a:t>לא יתכן</a:t>
              </a:r>
              <a:endParaRPr lang="en-US" sz="1600" dirty="0">
                <a:solidFill>
                  <a:prstClr val="black"/>
                </a:solidFill>
                <a:ea typeface="Times New Roman"/>
                <a:cs typeface="Arial"/>
              </a:endParaRPr>
            </a:p>
          </p:txBody>
        </p:sp>
        <p:sp>
          <p:nvSpPr>
            <p:cNvPr id="26" name="תיבת טקסט 51"/>
            <p:cNvSpPr txBox="1"/>
            <p:nvPr/>
          </p:nvSpPr>
          <p:spPr>
            <a:xfrm>
              <a:off x="4983400" y="5500782"/>
              <a:ext cx="495300" cy="36131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15000"/>
                </a:lnSpc>
                <a:spcAft>
                  <a:spcPts val="1000"/>
                </a:spcAft>
              </a:pPr>
              <a:r>
                <a:rPr lang="he-IL" sz="2200" dirty="0">
                  <a:solidFill>
                    <a:prstClr val="black"/>
                  </a:solidFill>
                  <a:ea typeface="Times New Roman"/>
                  <a:cs typeface="Arial"/>
                </a:rPr>
                <a:t>ש</a:t>
              </a:r>
              <a:endParaRPr lang="en-US" sz="1100" dirty="0">
                <a:solidFill>
                  <a:prstClr val="black"/>
                </a:solidFill>
                <a:ea typeface="Times New Roman"/>
                <a:cs typeface="Arial"/>
              </a:endParaRPr>
            </a:p>
          </p:txBody>
        </p:sp>
        <p:sp>
          <p:nvSpPr>
            <p:cNvPr id="27" name="תיבת טקסט 52"/>
            <p:cNvSpPr txBox="1"/>
            <p:nvPr/>
          </p:nvSpPr>
          <p:spPr>
            <a:xfrm>
              <a:off x="3873992" y="5523821"/>
              <a:ext cx="495300" cy="36131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15000"/>
                </a:lnSpc>
                <a:spcAft>
                  <a:spcPts val="1000"/>
                </a:spcAft>
              </a:pPr>
              <a:r>
                <a:rPr lang="he-IL" sz="2200" b="1" dirty="0">
                  <a:solidFill>
                    <a:prstClr val="black"/>
                  </a:solidFill>
                  <a:ea typeface="Times New Roman"/>
                  <a:cs typeface="Arial"/>
                </a:rPr>
                <a:t>א</a:t>
              </a:r>
              <a:endParaRPr lang="en-US" sz="1100" b="1" dirty="0">
                <a:solidFill>
                  <a:prstClr val="black"/>
                </a:solidFill>
                <a:ea typeface="Times New Roman"/>
                <a:cs typeface="Arial"/>
              </a:endParaRPr>
            </a:p>
          </p:txBody>
        </p:sp>
        <p:sp>
          <p:nvSpPr>
            <p:cNvPr id="28" name="תיבת טקסט 53"/>
            <p:cNvSpPr txBox="1"/>
            <p:nvPr/>
          </p:nvSpPr>
          <p:spPr>
            <a:xfrm>
              <a:off x="2811285" y="5537358"/>
              <a:ext cx="496147" cy="36131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15000"/>
                </a:lnSpc>
                <a:spcAft>
                  <a:spcPts val="1000"/>
                </a:spcAft>
              </a:pPr>
              <a:r>
                <a:rPr lang="he-IL" sz="2200" b="1" dirty="0">
                  <a:solidFill>
                    <a:prstClr val="black"/>
                  </a:solidFill>
                  <a:ea typeface="Times New Roman"/>
                  <a:cs typeface="Arial"/>
                </a:rPr>
                <a:t>ש</a:t>
              </a:r>
              <a:endParaRPr lang="en-US" sz="1100" dirty="0">
                <a:solidFill>
                  <a:prstClr val="black"/>
                </a:solidFill>
                <a:ea typeface="Times New Roman"/>
                <a:cs typeface="Arial"/>
              </a:endParaRPr>
            </a:p>
          </p:txBody>
        </p:sp>
        <p:sp>
          <p:nvSpPr>
            <p:cNvPr id="29" name="תיבת טקסט 54"/>
            <p:cNvSpPr txBox="1"/>
            <p:nvPr/>
          </p:nvSpPr>
          <p:spPr>
            <a:xfrm>
              <a:off x="1643386" y="5537357"/>
              <a:ext cx="495300" cy="36131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15000"/>
                </a:lnSpc>
                <a:spcAft>
                  <a:spcPts val="1000"/>
                </a:spcAft>
              </a:pPr>
              <a:r>
                <a:rPr lang="he-IL" sz="2200" dirty="0">
                  <a:solidFill>
                    <a:prstClr val="black"/>
                  </a:solidFill>
                  <a:ea typeface="Times New Roman"/>
                  <a:cs typeface="Arial"/>
                </a:rPr>
                <a:t>ש</a:t>
              </a:r>
              <a:endParaRPr lang="en-US" sz="1100" dirty="0">
                <a:solidFill>
                  <a:prstClr val="black"/>
                </a:solidFill>
                <a:ea typeface="Times New Roman"/>
                <a:cs typeface="Arial"/>
              </a:endParaRPr>
            </a:p>
          </p:txBody>
        </p:sp>
      </p:grpSp>
      <p:sp>
        <p:nvSpPr>
          <p:cNvPr id="33" name="Rectangle 30"/>
          <p:cNvSpPr>
            <a:spLocks noChangeArrowheads="1"/>
          </p:cNvSpPr>
          <p:nvPr/>
        </p:nvSpPr>
        <p:spPr bwMode="auto">
          <a:xfrm>
            <a:off x="12007269"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a:endParaRPr lang="he-IL">
              <a:solidFill>
                <a:prstClr val="black"/>
              </a:solidFill>
            </a:endParaRPr>
          </a:p>
        </p:txBody>
      </p:sp>
      <p:sp>
        <p:nvSpPr>
          <p:cNvPr id="34" name="Rectangle 48"/>
          <p:cNvSpPr>
            <a:spLocks noChangeArrowheads="1"/>
          </p:cNvSpPr>
          <p:nvPr/>
        </p:nvSpPr>
        <p:spPr bwMode="auto">
          <a:xfrm>
            <a:off x="12007269"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he-IL">
              <a:solidFill>
                <a:prstClr val="black"/>
              </a:solidFill>
              <a:latin typeface="Arial" pitchFamily="34" charset="0"/>
              <a:cs typeface="Arial" pitchFamily="34" charset="0"/>
            </a:endParaRPr>
          </a:p>
        </p:txBody>
      </p:sp>
      <p:grpSp>
        <p:nvGrpSpPr>
          <p:cNvPr id="46" name="קבוצה 45"/>
          <p:cNvGrpSpPr/>
          <p:nvPr/>
        </p:nvGrpSpPr>
        <p:grpSpPr>
          <a:xfrm>
            <a:off x="7138110" y="97358"/>
            <a:ext cx="4509198" cy="2672872"/>
            <a:chOff x="3043402" y="555102"/>
            <a:chExt cx="5561046" cy="5327749"/>
          </a:xfrm>
        </p:grpSpPr>
        <p:sp>
          <p:nvSpPr>
            <p:cNvPr id="47" name="אליפסה 46"/>
            <p:cNvSpPr/>
            <p:nvPr/>
          </p:nvSpPr>
          <p:spPr>
            <a:xfrm>
              <a:off x="3779912" y="1196752"/>
              <a:ext cx="4032448" cy="3960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solidFill>
                  <a:prstClr val="white"/>
                </a:solidFill>
              </a:endParaRPr>
            </a:p>
          </p:txBody>
        </p:sp>
        <p:sp>
          <p:nvSpPr>
            <p:cNvPr id="48" name="אליפסה 47"/>
            <p:cNvSpPr/>
            <p:nvPr/>
          </p:nvSpPr>
          <p:spPr>
            <a:xfrm>
              <a:off x="5220072" y="555102"/>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prstClr val="black"/>
                  </a:solidFill>
                </a:rPr>
                <a:t>ש</a:t>
              </a:r>
            </a:p>
          </p:txBody>
        </p:sp>
        <p:sp>
          <p:nvSpPr>
            <p:cNvPr id="49" name="אליפסה 48"/>
            <p:cNvSpPr/>
            <p:nvPr/>
          </p:nvSpPr>
          <p:spPr>
            <a:xfrm>
              <a:off x="3131840" y="3703780"/>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prstClr val="black"/>
                  </a:solidFill>
                </a:rPr>
                <a:t>א</a:t>
              </a:r>
            </a:p>
          </p:txBody>
        </p:sp>
        <p:sp>
          <p:nvSpPr>
            <p:cNvPr id="50" name="אליפסה 49"/>
            <p:cNvSpPr/>
            <p:nvPr/>
          </p:nvSpPr>
          <p:spPr>
            <a:xfrm>
              <a:off x="3949080" y="4905164"/>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prstClr val="black"/>
                  </a:solidFill>
                </a:rPr>
                <a:t>ש</a:t>
              </a:r>
            </a:p>
          </p:txBody>
        </p:sp>
        <p:sp>
          <p:nvSpPr>
            <p:cNvPr id="51" name="אליפסה 50"/>
            <p:cNvSpPr/>
            <p:nvPr/>
          </p:nvSpPr>
          <p:spPr>
            <a:xfrm>
              <a:off x="3203848" y="2060848"/>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prstClr val="black"/>
                  </a:solidFill>
                </a:rPr>
                <a:t>ש</a:t>
              </a:r>
            </a:p>
          </p:txBody>
        </p:sp>
        <p:sp>
          <p:nvSpPr>
            <p:cNvPr id="52" name="אליפסה 51"/>
            <p:cNvSpPr/>
            <p:nvPr/>
          </p:nvSpPr>
          <p:spPr>
            <a:xfrm>
              <a:off x="7524328" y="1340768"/>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prstClr val="black"/>
                  </a:solidFill>
                </a:rPr>
                <a:t>ש</a:t>
              </a:r>
            </a:p>
          </p:txBody>
        </p:sp>
        <p:sp>
          <p:nvSpPr>
            <p:cNvPr id="53" name="אליפסה 52"/>
            <p:cNvSpPr/>
            <p:nvPr/>
          </p:nvSpPr>
          <p:spPr>
            <a:xfrm>
              <a:off x="7864220" y="2032653"/>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prstClr val="black"/>
                  </a:solidFill>
                </a:rPr>
                <a:t>א</a:t>
              </a:r>
            </a:p>
          </p:txBody>
        </p:sp>
        <p:sp>
          <p:nvSpPr>
            <p:cNvPr id="54" name="אליפסה 53"/>
            <p:cNvSpPr/>
            <p:nvPr/>
          </p:nvSpPr>
          <p:spPr>
            <a:xfrm>
              <a:off x="4644008" y="5265407"/>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prstClr val="black"/>
                  </a:solidFill>
                </a:rPr>
                <a:t>א</a:t>
              </a:r>
            </a:p>
          </p:txBody>
        </p:sp>
        <p:sp>
          <p:nvSpPr>
            <p:cNvPr id="55" name="אליפסה 54"/>
            <p:cNvSpPr/>
            <p:nvPr/>
          </p:nvSpPr>
          <p:spPr>
            <a:xfrm>
              <a:off x="7864220" y="3703780"/>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prstClr val="black"/>
                  </a:solidFill>
                </a:rPr>
                <a:t>ש</a:t>
              </a:r>
            </a:p>
          </p:txBody>
        </p:sp>
        <p:sp>
          <p:nvSpPr>
            <p:cNvPr id="56" name="אליפסה 55"/>
            <p:cNvSpPr/>
            <p:nvPr/>
          </p:nvSpPr>
          <p:spPr>
            <a:xfrm>
              <a:off x="7288156" y="4581128"/>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prstClr val="black"/>
                  </a:solidFill>
                </a:rPr>
                <a:t>א</a:t>
              </a:r>
            </a:p>
          </p:txBody>
        </p:sp>
        <p:sp>
          <p:nvSpPr>
            <p:cNvPr id="57" name="אליפסה 56"/>
            <p:cNvSpPr/>
            <p:nvPr/>
          </p:nvSpPr>
          <p:spPr>
            <a:xfrm>
              <a:off x="6444208" y="5157192"/>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prstClr val="black"/>
                  </a:solidFill>
                </a:rPr>
                <a:t>ש</a:t>
              </a:r>
            </a:p>
          </p:txBody>
        </p:sp>
        <p:sp>
          <p:nvSpPr>
            <p:cNvPr id="58" name="אליפסה 57"/>
            <p:cNvSpPr/>
            <p:nvPr/>
          </p:nvSpPr>
          <p:spPr>
            <a:xfrm>
              <a:off x="8028384" y="2924944"/>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prstClr val="black"/>
                  </a:solidFill>
                </a:rPr>
                <a:t>ש</a:t>
              </a:r>
            </a:p>
          </p:txBody>
        </p:sp>
        <p:sp>
          <p:nvSpPr>
            <p:cNvPr id="59" name="אליפסה 58"/>
            <p:cNvSpPr/>
            <p:nvPr/>
          </p:nvSpPr>
          <p:spPr>
            <a:xfrm>
              <a:off x="3043402" y="2948304"/>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prstClr val="black"/>
                  </a:solidFill>
                </a:rPr>
                <a:t>ש</a:t>
              </a:r>
            </a:p>
          </p:txBody>
        </p:sp>
        <p:sp>
          <p:nvSpPr>
            <p:cNvPr id="60" name="אליפסה 59"/>
            <p:cNvSpPr/>
            <p:nvPr/>
          </p:nvSpPr>
          <p:spPr>
            <a:xfrm>
              <a:off x="5509930" y="5378795"/>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prstClr val="black"/>
                  </a:solidFill>
                </a:rPr>
                <a:t>ש</a:t>
              </a:r>
            </a:p>
          </p:txBody>
        </p:sp>
        <p:sp>
          <p:nvSpPr>
            <p:cNvPr id="61" name="אליפסה 60"/>
            <p:cNvSpPr/>
            <p:nvPr/>
          </p:nvSpPr>
          <p:spPr>
            <a:xfrm>
              <a:off x="3707904" y="1340768"/>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prstClr val="black"/>
                  </a:solidFill>
                </a:rPr>
                <a:t>א</a:t>
              </a:r>
            </a:p>
          </p:txBody>
        </p:sp>
        <p:sp>
          <p:nvSpPr>
            <p:cNvPr id="62" name="אליפסה 61"/>
            <p:cNvSpPr/>
            <p:nvPr/>
          </p:nvSpPr>
          <p:spPr>
            <a:xfrm>
              <a:off x="6156176" y="555102"/>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prstClr val="black"/>
                  </a:solidFill>
                </a:rPr>
                <a:t>א</a:t>
              </a:r>
            </a:p>
          </p:txBody>
        </p:sp>
        <p:sp>
          <p:nvSpPr>
            <p:cNvPr id="63" name="אליפסה 62"/>
            <p:cNvSpPr/>
            <p:nvPr/>
          </p:nvSpPr>
          <p:spPr>
            <a:xfrm>
              <a:off x="3419872" y="4329100"/>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prstClr val="black"/>
                  </a:solidFill>
                </a:rPr>
                <a:t>ש</a:t>
              </a:r>
            </a:p>
          </p:txBody>
        </p:sp>
        <p:sp>
          <p:nvSpPr>
            <p:cNvPr id="64" name="אליפסה 63"/>
            <p:cNvSpPr/>
            <p:nvPr/>
          </p:nvSpPr>
          <p:spPr>
            <a:xfrm>
              <a:off x="4285389" y="807130"/>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prstClr val="black"/>
                  </a:solidFill>
                </a:rPr>
                <a:t>ש</a:t>
              </a:r>
            </a:p>
          </p:txBody>
        </p:sp>
        <p:sp>
          <p:nvSpPr>
            <p:cNvPr id="65" name="אליפסה 64"/>
            <p:cNvSpPr/>
            <p:nvPr/>
          </p:nvSpPr>
          <p:spPr>
            <a:xfrm>
              <a:off x="6904451" y="807130"/>
              <a:ext cx="576064"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prstClr val="black"/>
                  </a:solidFill>
                </a:rPr>
                <a:t>ש</a:t>
              </a:r>
            </a:p>
          </p:txBody>
        </p:sp>
      </p:grpSp>
      <p:sp>
        <p:nvSpPr>
          <p:cNvPr id="66" name="TextBox 65"/>
          <p:cNvSpPr txBox="1"/>
          <p:nvPr/>
        </p:nvSpPr>
        <p:spPr>
          <a:xfrm>
            <a:off x="9424042" y="3195082"/>
            <a:ext cx="2408012" cy="3108543"/>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1"/>
            <a:r>
              <a:rPr lang="he-IL" sz="2800" b="1" dirty="0">
                <a:solidFill>
                  <a:prstClr val="black"/>
                </a:solidFill>
              </a:rPr>
              <a:t>כלומר: 3\2 הם שרים 3\1 הם אחשדרפנים נקבל: 12שרים  6 אחשדרפנים</a:t>
            </a:r>
          </a:p>
        </p:txBody>
      </p:sp>
    </p:spTree>
    <p:extLst>
      <p:ext uri="{BB962C8B-B14F-4D97-AF65-F5344CB8AC3E}">
        <p14:creationId xmlns:p14="http://schemas.microsoft.com/office/powerpoint/2010/main" val="1003723736"/>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heel(1)">
                                      <p:cBhvr>
                                        <p:cTn id="7" dur="20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29</a:t>
            </a:r>
            <a:endParaRPr lang="en-US" dirty="0"/>
          </a:p>
        </p:txBody>
      </p:sp>
      <p:pic>
        <p:nvPicPr>
          <p:cNvPr id="4" name="מציין מיקום תוכן 3"/>
          <p:cNvPicPr>
            <a:picLocks noGrp="1" noChangeAspect="1"/>
          </p:cNvPicPr>
          <p:nvPr>
            <p:ph idx="1"/>
          </p:nvPr>
        </p:nvPicPr>
        <p:blipFill>
          <a:blip r:embed="rId2"/>
          <a:stretch>
            <a:fillRect/>
          </a:stretch>
        </p:blipFill>
        <p:spPr>
          <a:xfrm>
            <a:off x="2835643" y="2582623"/>
            <a:ext cx="6096851" cy="3429479"/>
          </a:xfrm>
          <a:prstGeom prst="rect">
            <a:avLst/>
          </a:prstGeom>
        </p:spPr>
      </p:pic>
    </p:spTree>
    <p:extLst>
      <p:ext uri="{BB962C8B-B14F-4D97-AF65-F5344CB8AC3E}">
        <p14:creationId xmlns:p14="http://schemas.microsoft.com/office/powerpoint/2010/main" val="3391670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פתרון חידה 29</a:t>
            </a:r>
            <a:endParaRPr lang="en-US" dirty="0"/>
          </a:p>
        </p:txBody>
      </p:sp>
      <p:pic>
        <p:nvPicPr>
          <p:cNvPr id="5" name="מציין מיקום תוכן 4"/>
          <p:cNvPicPr>
            <a:picLocks noGrp="1" noChangeAspect="1"/>
          </p:cNvPicPr>
          <p:nvPr>
            <p:ph idx="1"/>
          </p:nvPr>
        </p:nvPicPr>
        <p:blipFill>
          <a:blip r:embed="rId2"/>
          <a:stretch>
            <a:fillRect/>
          </a:stretch>
        </p:blipFill>
        <p:spPr>
          <a:xfrm>
            <a:off x="3593306" y="2720975"/>
            <a:ext cx="4581525" cy="3152775"/>
          </a:xfrm>
          <a:prstGeom prst="rect">
            <a:avLst/>
          </a:prstGeom>
        </p:spPr>
      </p:pic>
    </p:spTree>
    <p:extLst>
      <p:ext uri="{BB962C8B-B14F-4D97-AF65-F5344CB8AC3E}">
        <p14:creationId xmlns:p14="http://schemas.microsoft.com/office/powerpoint/2010/main" val="394022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3</a:t>
            </a:r>
            <a:endParaRPr lang="en-US" dirty="0"/>
          </a:p>
        </p:txBody>
      </p:sp>
      <p:sp>
        <p:nvSpPr>
          <p:cNvPr id="3" name="מציין מיקום תוכן 2"/>
          <p:cNvSpPr>
            <a:spLocks noGrp="1"/>
          </p:cNvSpPr>
          <p:nvPr>
            <p:ph idx="1"/>
          </p:nvPr>
        </p:nvSpPr>
        <p:spPr/>
        <p:txBody>
          <a:bodyPr/>
          <a:lstStyle/>
          <a:p>
            <a:pPr marL="0" indent="0" algn="ctr">
              <a:buNone/>
            </a:pPr>
            <a:r>
              <a:rPr lang="he-IL" dirty="0"/>
              <a:t>צפרדע נפלה לבאר שעומקה 30 מטר. </a:t>
            </a:r>
          </a:p>
          <a:p>
            <a:pPr marL="0" indent="0" algn="ctr">
              <a:buNone/>
            </a:pPr>
            <a:r>
              <a:rPr lang="he-IL" dirty="0"/>
              <a:t>היא מתחילה לטפס מעלה כדי לצאת. </a:t>
            </a:r>
          </a:p>
          <a:p>
            <a:pPr marL="0" indent="0" algn="ctr">
              <a:buNone/>
            </a:pPr>
            <a:r>
              <a:rPr lang="he-IL" dirty="0"/>
              <a:t>כל יום היא מצליחה לעלות 2 מטר, </a:t>
            </a:r>
          </a:p>
          <a:p>
            <a:pPr marL="0" indent="0" algn="ctr">
              <a:buNone/>
            </a:pPr>
            <a:r>
              <a:rPr lang="he-IL" dirty="0"/>
              <a:t>אך בלילה מחליקה מטה מטר אחד. </a:t>
            </a:r>
          </a:p>
          <a:p>
            <a:pPr marL="0" indent="0" algn="ctr">
              <a:buNone/>
            </a:pPr>
            <a:r>
              <a:rPr lang="he-IL" dirty="0"/>
              <a:t>תוך כמה ימים בקצב הזה תצא החוצה ?</a:t>
            </a:r>
            <a:endParaRPr lang="en-US" dirty="0"/>
          </a:p>
        </p:txBody>
      </p:sp>
      <p:pic>
        <p:nvPicPr>
          <p:cNvPr id="4" name="תמונה 3"/>
          <p:cNvPicPr>
            <a:picLocks noChangeAspect="1"/>
          </p:cNvPicPr>
          <p:nvPr/>
        </p:nvPicPr>
        <p:blipFill>
          <a:blip r:embed="rId2"/>
          <a:stretch>
            <a:fillRect/>
          </a:stretch>
        </p:blipFill>
        <p:spPr>
          <a:xfrm>
            <a:off x="1724669" y="3322423"/>
            <a:ext cx="1114425" cy="1333500"/>
          </a:xfrm>
          <a:prstGeom prst="rect">
            <a:avLst/>
          </a:prstGeom>
        </p:spPr>
      </p:pic>
      <p:pic>
        <p:nvPicPr>
          <p:cNvPr id="5" name="תמונה 4"/>
          <p:cNvPicPr>
            <a:picLocks noChangeAspect="1"/>
          </p:cNvPicPr>
          <p:nvPr/>
        </p:nvPicPr>
        <p:blipFill>
          <a:blip r:embed="rId2"/>
          <a:stretch>
            <a:fillRect/>
          </a:stretch>
        </p:blipFill>
        <p:spPr>
          <a:xfrm>
            <a:off x="9822463" y="4401579"/>
            <a:ext cx="1114425" cy="1333500"/>
          </a:xfrm>
          <a:prstGeom prst="rect">
            <a:avLst/>
          </a:prstGeom>
        </p:spPr>
      </p:pic>
    </p:spTree>
    <p:extLst>
      <p:ext uri="{BB962C8B-B14F-4D97-AF65-F5344CB8AC3E}">
        <p14:creationId xmlns:p14="http://schemas.microsoft.com/office/powerpoint/2010/main" val="6113611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30</a:t>
            </a:r>
            <a:endParaRPr lang="en-US" dirty="0"/>
          </a:p>
        </p:txBody>
      </p:sp>
      <p:pic>
        <p:nvPicPr>
          <p:cNvPr id="4" name="מציין מיקום תוכן 3"/>
          <p:cNvPicPr>
            <a:picLocks noGrp="1" noChangeAspect="1"/>
          </p:cNvPicPr>
          <p:nvPr>
            <p:ph idx="1"/>
          </p:nvPr>
        </p:nvPicPr>
        <p:blipFill>
          <a:blip r:embed="rId2"/>
          <a:stretch>
            <a:fillRect/>
          </a:stretch>
        </p:blipFill>
        <p:spPr>
          <a:xfrm>
            <a:off x="2637934" y="2084832"/>
            <a:ext cx="6981813" cy="3927270"/>
          </a:xfrm>
          <a:prstGeom prst="rect">
            <a:avLst/>
          </a:prstGeom>
        </p:spPr>
      </p:pic>
    </p:spTree>
    <p:extLst>
      <p:ext uri="{BB962C8B-B14F-4D97-AF65-F5344CB8AC3E}">
        <p14:creationId xmlns:p14="http://schemas.microsoft.com/office/powerpoint/2010/main" val="35054364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פתרון חידה 30</a:t>
            </a:r>
            <a:endParaRPr lang="en-US" dirty="0"/>
          </a:p>
        </p:txBody>
      </p:sp>
      <p:pic>
        <p:nvPicPr>
          <p:cNvPr id="4" name="מציין מיקום תוכן 3"/>
          <p:cNvPicPr>
            <a:picLocks noGrp="1" noChangeAspect="1"/>
          </p:cNvPicPr>
          <p:nvPr>
            <p:ph idx="1"/>
          </p:nvPr>
        </p:nvPicPr>
        <p:blipFill>
          <a:blip r:embed="rId2"/>
          <a:stretch>
            <a:fillRect/>
          </a:stretch>
        </p:blipFill>
        <p:spPr>
          <a:xfrm>
            <a:off x="2380736" y="1873142"/>
            <a:ext cx="6889510" cy="3875350"/>
          </a:xfrm>
          <a:prstGeom prst="rect">
            <a:avLst/>
          </a:prstGeom>
        </p:spPr>
      </p:pic>
    </p:spTree>
    <p:extLst>
      <p:ext uri="{BB962C8B-B14F-4D97-AF65-F5344CB8AC3E}">
        <p14:creationId xmlns:p14="http://schemas.microsoft.com/office/powerpoint/2010/main" val="37636341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31</a:t>
            </a:r>
            <a:endParaRPr lang="en-US" dirty="0"/>
          </a:p>
        </p:txBody>
      </p:sp>
      <p:pic>
        <p:nvPicPr>
          <p:cNvPr id="4" name="מציין מיקום תוכן 3"/>
          <p:cNvPicPr>
            <a:picLocks noGrp="1" noChangeAspect="1"/>
          </p:cNvPicPr>
          <p:nvPr>
            <p:ph idx="1"/>
          </p:nvPr>
        </p:nvPicPr>
        <p:blipFill>
          <a:blip r:embed="rId2"/>
          <a:stretch>
            <a:fillRect/>
          </a:stretch>
        </p:blipFill>
        <p:spPr>
          <a:xfrm>
            <a:off x="2265405" y="1764074"/>
            <a:ext cx="7552051" cy="4248029"/>
          </a:xfrm>
          <a:prstGeom prst="rect">
            <a:avLst/>
          </a:prstGeom>
        </p:spPr>
      </p:pic>
    </p:spTree>
    <p:extLst>
      <p:ext uri="{BB962C8B-B14F-4D97-AF65-F5344CB8AC3E}">
        <p14:creationId xmlns:p14="http://schemas.microsoft.com/office/powerpoint/2010/main" val="13739524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פתרון חידה 31</a:t>
            </a:r>
            <a:endParaRPr lang="en-US" dirty="0"/>
          </a:p>
        </p:txBody>
      </p:sp>
      <p:pic>
        <p:nvPicPr>
          <p:cNvPr id="4" name="מציין מיקום תוכן 3"/>
          <p:cNvPicPr>
            <a:picLocks noGrp="1" noChangeAspect="1"/>
          </p:cNvPicPr>
          <p:nvPr>
            <p:ph idx="1"/>
          </p:nvPr>
        </p:nvPicPr>
        <p:blipFill>
          <a:blip r:embed="rId2"/>
          <a:stretch>
            <a:fillRect/>
          </a:stretch>
        </p:blipFill>
        <p:spPr>
          <a:xfrm>
            <a:off x="2183027" y="1577571"/>
            <a:ext cx="7883611" cy="4434532"/>
          </a:xfrm>
          <a:prstGeom prst="rect">
            <a:avLst/>
          </a:prstGeom>
        </p:spPr>
      </p:pic>
    </p:spTree>
    <p:extLst>
      <p:ext uri="{BB962C8B-B14F-4D97-AF65-F5344CB8AC3E}">
        <p14:creationId xmlns:p14="http://schemas.microsoft.com/office/powerpoint/2010/main" val="2357499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t>חידה מס' 32</a:t>
            </a:r>
            <a:br>
              <a:rPr lang="he-IL" b="1" dirty="0"/>
            </a:br>
            <a:r>
              <a:rPr lang="he-IL" b="1" dirty="0"/>
              <a:t>סבתא והזאבים הרעים</a:t>
            </a:r>
            <a:endParaRPr lang="he-IL" dirty="0"/>
          </a:p>
        </p:txBody>
      </p:sp>
      <p:sp>
        <p:nvSpPr>
          <p:cNvPr id="3" name="מציין מיקום תוכן 2"/>
          <p:cNvSpPr>
            <a:spLocks noGrp="1"/>
          </p:cNvSpPr>
          <p:nvPr>
            <p:ph idx="1"/>
          </p:nvPr>
        </p:nvSpPr>
        <p:spPr/>
        <p:txBody>
          <a:bodyPr>
            <a:normAutofit fontScale="92500"/>
          </a:bodyPr>
          <a:lstStyle/>
          <a:p>
            <a:endParaRPr lang="he-IL" dirty="0"/>
          </a:p>
          <a:p>
            <a:pPr rtl="1"/>
            <a:r>
              <a:rPr lang="he-IL" b="1" dirty="0"/>
              <a:t> </a:t>
            </a:r>
            <a:endParaRPr lang="he-IL" dirty="0"/>
          </a:p>
          <a:p>
            <a:pPr algn="ctr"/>
            <a:r>
              <a:rPr lang="he-IL" dirty="0"/>
              <a:t>יצאת לבקר את סבתך שגרה בקצה היער האפל. זה יום הולדתה ואתה מביא לה עוגות שהכנת במו ידיך עבורה.</a:t>
            </a:r>
          </a:p>
          <a:p>
            <a:pPr algn="ctr"/>
            <a:r>
              <a:rPr lang="he-IL" dirty="0"/>
              <a:t>בין ביתה לביתך מפרידים 7 גשרים, שבכל אחד מהם מחכה זאב רשע ורעב. כל זאב מתעקש לקבל תשלום עבור הזכות לחצות את הגשר, ובמקרה שלך כל זאב יבקש חצי מכמות העוגות שבידיך. למרות </a:t>
            </a:r>
            <a:r>
              <a:rPr lang="he-IL" dirty="0" err="1"/>
              <a:t>הכל</a:t>
            </a:r>
            <a:r>
              <a:rPr lang="he-IL" dirty="0"/>
              <a:t>, לזאבים הרעים יש מעט חמלה, וכשאתה תספר להם שהעוגות הם עבור סבתך שחוגגת יום הולדת, כל אחד מהם יחזיר לך עוגה אחת שלמה. </a:t>
            </a:r>
          </a:p>
          <a:p>
            <a:pPr algn="ctr"/>
            <a:r>
              <a:rPr lang="he-IL" dirty="0"/>
              <a:t>עם כמה עוגות עליך לצאת מהבית כדי לוודא שתגיע לסבתך עם 2 עוגות?</a:t>
            </a:r>
          </a:p>
          <a:p>
            <a:br>
              <a:rPr lang="he-IL" dirty="0"/>
            </a:br>
            <a:endParaRPr lang="he-IL" dirty="0"/>
          </a:p>
        </p:txBody>
      </p:sp>
      <p:pic>
        <p:nvPicPr>
          <p:cNvPr id="4" name="תמונה 3"/>
          <p:cNvPicPr>
            <a:picLocks noChangeAspect="1"/>
          </p:cNvPicPr>
          <p:nvPr/>
        </p:nvPicPr>
        <p:blipFill>
          <a:blip r:embed="rId2"/>
          <a:stretch>
            <a:fillRect/>
          </a:stretch>
        </p:blipFill>
        <p:spPr>
          <a:xfrm>
            <a:off x="1202436" y="1647825"/>
            <a:ext cx="1447800" cy="1276350"/>
          </a:xfrm>
          <a:prstGeom prst="rect">
            <a:avLst/>
          </a:prstGeom>
        </p:spPr>
      </p:pic>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720419" y="49113"/>
            <a:ext cx="1864072" cy="2609701"/>
          </a:xfrm>
          <a:prstGeom prst="rect">
            <a:avLst/>
          </a:prstGeom>
        </p:spPr>
      </p:pic>
    </p:spTree>
    <p:extLst>
      <p:ext uri="{BB962C8B-B14F-4D97-AF65-F5344CB8AC3E}">
        <p14:creationId xmlns:p14="http://schemas.microsoft.com/office/powerpoint/2010/main" val="14515458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פתרון חידה מס' 32</a:t>
            </a:r>
          </a:p>
        </p:txBody>
      </p:sp>
      <p:pic>
        <p:nvPicPr>
          <p:cNvPr id="4" name="תמונה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735238" y="2286000"/>
            <a:ext cx="6536777" cy="3525774"/>
          </a:xfrm>
          <a:prstGeom prst="rect">
            <a:avLst/>
          </a:prstGeom>
        </p:spPr>
      </p:pic>
      <p:sp>
        <p:nvSpPr>
          <p:cNvPr id="3" name="מציין מיקום תוכן 2"/>
          <p:cNvSpPr>
            <a:spLocks noGrp="1"/>
          </p:cNvSpPr>
          <p:nvPr>
            <p:ph idx="1"/>
          </p:nvPr>
        </p:nvSpPr>
        <p:spPr/>
        <p:txBody>
          <a:bodyPr/>
          <a:lstStyle/>
          <a:p>
            <a:endParaRPr lang="he-IL" dirty="0"/>
          </a:p>
          <a:p>
            <a:pPr algn="ctr"/>
            <a:r>
              <a:rPr lang="he-IL" b="1" dirty="0"/>
              <a:t>בכל גשר עליך להביא לזאב הרע מחצית מהעוגות שברשותך, ותקבל אחת בחזרה. אם כך, אם תצא מהבית עם 2 עוגות, תביא לכל זאב עוגה ותקבל עוגה אחת בחזרה, תגיע לביתה של סבתך עם 2 עוגות בידיך.</a:t>
            </a:r>
            <a:endParaRPr lang="he-IL" dirty="0"/>
          </a:p>
          <a:p>
            <a:endParaRPr lang="he-IL" dirty="0"/>
          </a:p>
        </p:txBody>
      </p:sp>
    </p:spTree>
    <p:extLst>
      <p:ext uri="{BB962C8B-B14F-4D97-AF65-F5344CB8AC3E}">
        <p14:creationId xmlns:p14="http://schemas.microsoft.com/office/powerpoint/2010/main" val="3295828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33</a:t>
            </a:r>
            <a:br>
              <a:rPr lang="he-IL" dirty="0"/>
            </a:br>
            <a:r>
              <a:rPr lang="he-IL" dirty="0"/>
              <a:t>שטח ריבוע בעזרת נייר</a:t>
            </a:r>
          </a:p>
        </p:txBody>
      </p:sp>
      <p:sp>
        <p:nvSpPr>
          <p:cNvPr id="3" name="מציין מיקום תוכן 2"/>
          <p:cNvSpPr>
            <a:spLocks noGrp="1"/>
          </p:cNvSpPr>
          <p:nvPr>
            <p:ph idx="1"/>
          </p:nvPr>
        </p:nvSpPr>
        <p:spPr/>
        <p:txBody>
          <a:bodyPr/>
          <a:lstStyle/>
          <a:p>
            <a:pPr algn="ctr"/>
            <a:endParaRPr lang="he-IL" dirty="0">
              <a:solidFill>
                <a:srgbClr val="171717"/>
              </a:solidFill>
              <a:latin typeface="Open Sans Hebrew"/>
            </a:endParaRPr>
          </a:p>
          <a:p>
            <a:pPr algn="ctr"/>
            <a:r>
              <a:rPr lang="he-IL" dirty="0">
                <a:solidFill>
                  <a:srgbClr val="171717"/>
                </a:solidFill>
                <a:latin typeface="Open Sans Hebrew"/>
              </a:rPr>
              <a:t>יש לך דף נייר בגודל 10 ס"מ על 10 ס"מ, כלומר ריבוע בגודל 100 ס"מ. אתה צריך נייר בגודל 50 ס"מ.</a:t>
            </a:r>
          </a:p>
          <a:p>
            <a:pPr algn="ctr"/>
            <a:r>
              <a:rPr lang="he-IL" dirty="0">
                <a:solidFill>
                  <a:srgbClr val="171717"/>
                </a:solidFill>
                <a:latin typeface="Open Sans Hebrew"/>
              </a:rPr>
              <a:t>כיצד תוכל להפוך את הנייר שברשותך לנייר שאתה צריך?</a:t>
            </a:r>
          </a:p>
          <a:p>
            <a:br>
              <a:rPr lang="he-IL" dirty="0">
                <a:solidFill>
                  <a:srgbClr val="171717"/>
                </a:solidFill>
                <a:latin typeface="Open Sans Hebrew"/>
              </a:rPr>
            </a:br>
            <a:endParaRPr lang="he-IL"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7592" y="4297680"/>
            <a:ext cx="1682496" cy="1682496"/>
          </a:xfrm>
          <a:prstGeom prst="rect">
            <a:avLst/>
          </a:prstGeom>
        </p:spPr>
      </p:pic>
    </p:spTree>
    <p:extLst>
      <p:ext uri="{BB962C8B-B14F-4D97-AF65-F5344CB8AC3E}">
        <p14:creationId xmlns:p14="http://schemas.microsoft.com/office/powerpoint/2010/main" val="33328793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פתרון חידה מס' 33</a:t>
            </a:r>
          </a:p>
        </p:txBody>
      </p:sp>
      <p:sp>
        <p:nvSpPr>
          <p:cNvPr id="3" name="מציין מיקום תוכן 2"/>
          <p:cNvSpPr>
            <a:spLocks noGrp="1"/>
          </p:cNvSpPr>
          <p:nvPr>
            <p:ph idx="1"/>
          </p:nvPr>
        </p:nvSpPr>
        <p:spPr/>
        <p:txBody>
          <a:bodyPr/>
          <a:lstStyle/>
          <a:p>
            <a:endParaRPr lang="he-IL" dirty="0"/>
          </a:p>
          <a:p>
            <a:pPr algn="ctr"/>
            <a:r>
              <a:rPr lang="he-IL" b="1" dirty="0">
                <a:solidFill>
                  <a:srgbClr val="171717"/>
                </a:solidFill>
                <a:latin typeface="Open Sans Hebrew"/>
              </a:rPr>
              <a:t>את החידה הזו אתם יכולים לנסות לבצע עם דף נייר בעצמכם. כדי לקבל שטח ששווה למחצית משטחו של הריבוע, כל שעליכם לעשות הוא לקפל את הפינות לכיוון מרכז הריבוע. מה שתקבלו יהיה ריבוע ששווה בדיוק למחצית מהשטח שהיה לו קודם לכן.</a:t>
            </a:r>
            <a:endParaRPr lang="he-IL" dirty="0">
              <a:solidFill>
                <a:srgbClr val="171717"/>
              </a:solidFill>
              <a:latin typeface="Open Sans Hebrew"/>
            </a:endParaRPr>
          </a:p>
          <a:p>
            <a:endParaRPr lang="he-IL" dirty="0"/>
          </a:p>
        </p:txBody>
      </p: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4024" y="4297680"/>
            <a:ext cx="2012850" cy="2424047"/>
          </a:xfrm>
          <a:prstGeom prst="rect">
            <a:avLst/>
          </a:prstGeom>
        </p:spPr>
      </p:pic>
    </p:spTree>
    <p:extLst>
      <p:ext uri="{BB962C8B-B14F-4D97-AF65-F5344CB8AC3E}">
        <p14:creationId xmlns:p14="http://schemas.microsoft.com/office/powerpoint/2010/main" val="27659752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34 ילדים במעגל</a:t>
            </a:r>
          </a:p>
        </p:txBody>
      </p:sp>
      <p:sp>
        <p:nvSpPr>
          <p:cNvPr id="3" name="מציין מיקום תוכן 2"/>
          <p:cNvSpPr>
            <a:spLocks noGrp="1"/>
          </p:cNvSpPr>
          <p:nvPr>
            <p:ph idx="1"/>
          </p:nvPr>
        </p:nvSpPr>
        <p:spPr/>
        <p:txBody>
          <a:bodyPr/>
          <a:lstStyle/>
          <a:p>
            <a:endParaRPr lang="he-IL" dirty="0"/>
          </a:p>
          <a:p>
            <a:endParaRPr lang="he-IL" dirty="0"/>
          </a:p>
        </p:txBody>
      </p:sp>
      <p:graphicFrame>
        <p:nvGraphicFramePr>
          <p:cNvPr id="4" name="טבלה 3"/>
          <p:cNvGraphicFramePr>
            <a:graphicFrameLocks noGrp="1"/>
          </p:cNvGraphicFramePr>
          <p:nvPr>
            <p:extLst>
              <p:ext uri="{D42A27DB-BD31-4B8C-83A1-F6EECF244321}">
                <p14:modId xmlns:p14="http://schemas.microsoft.com/office/powerpoint/2010/main" val="345289950"/>
              </p:ext>
            </p:extLst>
          </p:nvPr>
        </p:nvGraphicFramePr>
        <p:xfrm>
          <a:off x="1399032" y="2364422"/>
          <a:ext cx="9244584" cy="3670618"/>
        </p:xfrm>
        <a:graphic>
          <a:graphicData uri="http://schemas.openxmlformats.org/drawingml/2006/table">
            <a:tbl>
              <a:tblPr/>
              <a:tblGrid>
                <a:gridCol w="9244584">
                  <a:extLst>
                    <a:ext uri="{9D8B030D-6E8A-4147-A177-3AD203B41FA5}">
                      <a16:colId xmlns:a16="http://schemas.microsoft.com/office/drawing/2014/main" val="20000"/>
                    </a:ext>
                  </a:extLst>
                </a:gridCol>
              </a:tblGrid>
              <a:tr h="541488">
                <a:tc>
                  <a:txBody>
                    <a:bodyPr/>
                    <a:lstStyle/>
                    <a:p>
                      <a:pPr algn="ctr"/>
                      <a:endParaRPr lang="he-IL" dirty="0">
                        <a:effectLst/>
                      </a:endParaRPr>
                    </a:p>
                  </a:txBody>
                  <a:tcPr marL="6350" marR="6350" marT="6350" marB="6350" anchor="ctr">
                    <a:lnL>
                      <a:noFill/>
                    </a:lnL>
                    <a:lnR>
                      <a:noFill/>
                    </a:lnR>
                    <a:lnT>
                      <a:noFill/>
                    </a:lnT>
                    <a:lnB>
                      <a:noFill/>
                    </a:lnB>
                    <a:solidFill>
                      <a:srgbClr val="FFFFFF"/>
                    </a:solidFill>
                  </a:tcPr>
                </a:tc>
                <a:extLst>
                  <a:ext uri="{0D108BD9-81ED-4DB2-BD59-A6C34878D82A}">
                    <a16:rowId xmlns:a16="http://schemas.microsoft.com/office/drawing/2014/main" val="10000"/>
                  </a:ext>
                </a:extLst>
              </a:tr>
              <a:tr h="3129130">
                <a:tc>
                  <a:txBody>
                    <a:bodyPr/>
                    <a:lstStyle/>
                    <a:p>
                      <a:pPr algn="ctr" rtl="1"/>
                      <a:r>
                        <a:rPr lang="he-IL" dirty="0">
                          <a:effectLst/>
                        </a:rPr>
                        <a:t> </a:t>
                      </a:r>
                    </a:p>
                    <a:p>
                      <a:pPr algn="ctr" rtl="1"/>
                      <a:r>
                        <a:rPr lang="he-IL" dirty="0">
                          <a:effectLst/>
                        </a:rPr>
                        <a:t>מספר ילדים יושבים במעגל במרווחים שווים זה מזה. הילד ה-7 נמצא בדיוק מול הילד ה-18.</a:t>
                      </a:r>
                    </a:p>
                    <a:p>
                      <a:pPr algn="ctr"/>
                      <a:r>
                        <a:rPr lang="he-IL" dirty="0">
                          <a:effectLst/>
                        </a:rPr>
                        <a:t>כמה ילדים יש במעגל בסך </a:t>
                      </a:r>
                      <a:r>
                        <a:rPr lang="he-IL" dirty="0" err="1">
                          <a:effectLst/>
                        </a:rPr>
                        <a:t>הכל</a:t>
                      </a:r>
                      <a:r>
                        <a:rPr lang="he-IL" dirty="0">
                          <a:effectLst/>
                        </a:rPr>
                        <a:t>?</a:t>
                      </a:r>
                    </a:p>
                    <a:p>
                      <a:pPr algn="ctr"/>
                      <a:br>
                        <a:rPr lang="he-IL" dirty="0">
                          <a:effectLst/>
                        </a:rPr>
                      </a:br>
                      <a:endParaRPr lang="he-IL" dirty="0">
                        <a:effectLst/>
                      </a:endParaRPr>
                    </a:p>
                  </a:txBody>
                  <a:tcPr marL="6350" marR="6350" marT="6350" marB="6350" anchor="ctr">
                    <a:lnL>
                      <a:noFill/>
                    </a:lnL>
                    <a:lnR>
                      <a:noFill/>
                    </a:lnR>
                    <a:lnT>
                      <a:noFill/>
                    </a:lnT>
                    <a:lnB>
                      <a:noFill/>
                    </a:lnB>
                    <a:solidFill>
                      <a:srgbClr val="FFFFFF"/>
                    </a:solidFill>
                  </a:tcPr>
                </a:tc>
                <a:extLst>
                  <a:ext uri="{0D108BD9-81ED-4DB2-BD59-A6C34878D82A}">
                    <a16:rowId xmlns:a16="http://schemas.microsoft.com/office/drawing/2014/main" val="10001"/>
                  </a:ext>
                </a:extLst>
              </a:tr>
            </a:tbl>
          </a:graphicData>
        </a:graphic>
      </p:graphicFrame>
      <p:pic>
        <p:nvPicPr>
          <p:cNvPr id="5" name="Picture 6" descr="תוצאת תמונה עבור בחירו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472" y="1478280"/>
            <a:ext cx="2499360" cy="2499360"/>
          </a:xfrm>
          <a:prstGeom prst="rect">
            <a:avLst/>
          </a:prstGeom>
          <a:noFill/>
        </p:spPr>
      </p:pic>
    </p:spTree>
    <p:extLst>
      <p:ext uri="{BB962C8B-B14F-4D97-AF65-F5344CB8AC3E}">
        <p14:creationId xmlns:p14="http://schemas.microsoft.com/office/powerpoint/2010/main" val="31033085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פתרון חידה מס' 34</a:t>
            </a:r>
          </a:p>
        </p:txBody>
      </p:sp>
      <p:sp>
        <p:nvSpPr>
          <p:cNvPr id="3" name="מציין מיקום תוכן 2"/>
          <p:cNvSpPr>
            <a:spLocks noGrp="1"/>
          </p:cNvSpPr>
          <p:nvPr>
            <p:ph idx="1"/>
          </p:nvPr>
        </p:nvSpPr>
        <p:spPr/>
        <p:txBody>
          <a:bodyPr/>
          <a:lstStyle/>
          <a:p>
            <a:endParaRPr lang="he-IL" dirty="0"/>
          </a:p>
          <a:p>
            <a:endParaRPr lang="he-IL" dirty="0"/>
          </a:p>
          <a:p>
            <a:pPr algn="ctr"/>
            <a:r>
              <a:rPr lang="he-IL" b="1" dirty="0"/>
              <a:t>במעגל יש 22 ילדים. אם מספר 7 יושב מול מספר 18, יוצא שביניהם יש עוד 10 ילדים (מספרים 8-17). מכיוון שמדובר במעגל ניתן להסיק כי יש גם 10 ילדים בצד השני שלהם, מה שנותן לנו 20. אם נכלול גם את שניהם נקבל 22 ילדים.</a:t>
            </a:r>
            <a:endParaRPr lang="he-IL" dirty="0"/>
          </a:p>
          <a:p>
            <a:endParaRPr lang="he-IL" dirty="0"/>
          </a:p>
        </p:txBody>
      </p:sp>
      <p:pic>
        <p:nvPicPr>
          <p:cNvPr id="5" name="תמונה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4448" y="4879848"/>
            <a:ext cx="5376672" cy="1630680"/>
          </a:xfrm>
          <a:prstGeom prst="rect">
            <a:avLst/>
          </a:prstGeom>
        </p:spPr>
      </p:pic>
    </p:spTree>
    <p:extLst>
      <p:ext uri="{BB962C8B-B14F-4D97-AF65-F5344CB8AC3E}">
        <p14:creationId xmlns:p14="http://schemas.microsoft.com/office/powerpoint/2010/main" val="1362436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err="1"/>
              <a:t>פיתרון</a:t>
            </a:r>
            <a:r>
              <a:rPr lang="he-IL" dirty="0"/>
              <a:t> חידה מס' 3</a:t>
            </a:r>
            <a:endParaRPr lang="en-US" dirty="0"/>
          </a:p>
        </p:txBody>
      </p:sp>
      <p:sp>
        <p:nvSpPr>
          <p:cNvPr id="3" name="מציין מיקום תוכן 2"/>
          <p:cNvSpPr>
            <a:spLocks noGrp="1"/>
          </p:cNvSpPr>
          <p:nvPr>
            <p:ph idx="1"/>
          </p:nvPr>
        </p:nvSpPr>
        <p:spPr/>
        <p:txBody>
          <a:bodyPr/>
          <a:lstStyle/>
          <a:p>
            <a:pPr marL="0" indent="0" algn="ctr">
              <a:buNone/>
            </a:pPr>
            <a:r>
              <a:rPr lang="he-IL" u="sng" dirty="0"/>
              <a:t>רמז</a:t>
            </a:r>
            <a:r>
              <a:rPr lang="he-IL" dirty="0"/>
              <a:t> - אם עניתם 30, לפי "הגיון" שכל יום היא עלתה מטר - זו התשובה הלא נכונה.</a:t>
            </a:r>
          </a:p>
          <a:p>
            <a:pPr marL="0" indent="0" algn="ctr">
              <a:buNone/>
            </a:pPr>
            <a:endParaRPr lang="he-IL" dirty="0"/>
          </a:p>
          <a:p>
            <a:pPr marL="0" indent="0" algn="ctr">
              <a:buNone/>
            </a:pPr>
            <a:r>
              <a:rPr lang="he-IL" dirty="0"/>
              <a:t>התשובה הנכונה 28 יום. </a:t>
            </a:r>
            <a:r>
              <a:rPr lang="he-IL" u="sng" dirty="0"/>
              <a:t> הסבר</a:t>
            </a:r>
            <a:r>
              <a:rPr lang="he-IL" dirty="0"/>
              <a:t> - ביום ה28 היא תהיה בגובה 28 מטר, ואז </a:t>
            </a:r>
            <a:r>
              <a:rPr lang="he-IL" dirty="0" err="1"/>
              <a:t>תתפס</a:t>
            </a:r>
            <a:r>
              <a:rPr lang="he-IL" dirty="0"/>
              <a:t> עוד 2 מטר ביום ותצא. העניין של להחליק לא יהיה רלוונטי.</a:t>
            </a:r>
            <a:endParaRPr lang="en-US" dirty="0"/>
          </a:p>
        </p:txBody>
      </p:sp>
      <p:pic>
        <p:nvPicPr>
          <p:cNvPr id="4" name="תמונה 3"/>
          <p:cNvPicPr>
            <a:picLocks noChangeAspect="1"/>
          </p:cNvPicPr>
          <p:nvPr/>
        </p:nvPicPr>
        <p:blipFill>
          <a:blip r:embed="rId2"/>
          <a:stretch>
            <a:fillRect/>
          </a:stretch>
        </p:blipFill>
        <p:spPr>
          <a:xfrm>
            <a:off x="5415219" y="5093559"/>
            <a:ext cx="1114425" cy="1333500"/>
          </a:xfrm>
          <a:prstGeom prst="rect">
            <a:avLst/>
          </a:prstGeom>
        </p:spPr>
      </p:pic>
    </p:spTree>
    <p:extLst>
      <p:ext uri="{BB962C8B-B14F-4D97-AF65-F5344CB8AC3E}">
        <p14:creationId xmlns:p14="http://schemas.microsoft.com/office/powerpoint/2010/main" val="10820767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35 טלפון</a:t>
            </a:r>
          </a:p>
        </p:txBody>
      </p:sp>
      <p:sp>
        <p:nvSpPr>
          <p:cNvPr id="7" name="מציין מיקום תוכן 6"/>
          <p:cNvSpPr>
            <a:spLocks noGrp="1"/>
          </p:cNvSpPr>
          <p:nvPr>
            <p:ph idx="1"/>
          </p:nvPr>
        </p:nvSpPr>
        <p:spPr/>
        <p:txBody>
          <a:bodyPr/>
          <a:lstStyle/>
          <a:p>
            <a:pPr algn="ctr"/>
            <a:endParaRPr lang="en-US" dirty="0"/>
          </a:p>
          <a:p>
            <a:pPr algn="ctr"/>
            <a:r>
              <a:rPr lang="he-IL" dirty="0"/>
              <a:t>התקבלתם לעבודה בחברה שמפתחת טלפונים סלולריים, ובה ביקשו מכם להמציא מחדש את לוח המקשים של מספרי הטלפון. נתנו לכם הוראה אחת פשוטה – שהספרות שבכל שורה, טור ואלכסון יהיו שווים בסכומם ל-15, ושספרת ה-0 תישאר במקומה כפי שהייתה עד היום.</a:t>
            </a:r>
          </a:p>
          <a:p>
            <a:pPr algn="ctr"/>
            <a:r>
              <a:rPr lang="he-IL" dirty="0"/>
              <a:t>איך יראה לוח המקשים שתפתחו?</a:t>
            </a:r>
          </a:p>
        </p:txBody>
      </p:sp>
      <p:pic>
        <p:nvPicPr>
          <p:cNvPr id="9" name="תמונה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7164" y="4658360"/>
            <a:ext cx="2794000" cy="1651000"/>
          </a:xfrm>
          <a:prstGeom prst="rect">
            <a:avLst/>
          </a:prstGeom>
        </p:spPr>
      </p:pic>
    </p:spTree>
    <p:extLst>
      <p:ext uri="{BB962C8B-B14F-4D97-AF65-F5344CB8AC3E}">
        <p14:creationId xmlns:p14="http://schemas.microsoft.com/office/powerpoint/2010/main" val="11543459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פתרון חידה מס' 35</a:t>
            </a:r>
          </a:p>
        </p:txBody>
      </p:sp>
      <p:sp>
        <p:nvSpPr>
          <p:cNvPr id="3" name="מציין מיקום תוכן 2"/>
          <p:cNvSpPr>
            <a:spLocks noGrp="1"/>
          </p:cNvSpPr>
          <p:nvPr>
            <p:ph idx="1"/>
          </p:nvPr>
        </p:nvSpPr>
        <p:spPr/>
        <p:txBody>
          <a:bodyPr/>
          <a:lstStyle/>
          <a:p>
            <a:endParaRPr lang="he-IL" dirty="0"/>
          </a:p>
          <a:p>
            <a:endParaRPr lang="he-IL" dirty="0"/>
          </a:p>
          <a:p>
            <a:pPr algn="ctr"/>
            <a:r>
              <a:rPr lang="he-IL" b="1" dirty="0"/>
              <a:t>נציב את ה-5 במרכז הלוח ונדאג שכל זוג מספרים שנמצא בכל צדיו יספק תשובה של 10. על כן הלוח אמור להיראות כך:</a:t>
            </a:r>
            <a:endParaRPr lang="he-IL" dirty="0"/>
          </a:p>
          <a:p>
            <a:pPr algn="ctr"/>
            <a:r>
              <a:rPr lang="he-IL" b="1" dirty="0"/>
              <a:t>8 3 4</a:t>
            </a:r>
            <a:endParaRPr lang="he-IL" dirty="0"/>
          </a:p>
          <a:p>
            <a:pPr algn="ctr"/>
            <a:r>
              <a:rPr lang="he-IL" b="1" dirty="0"/>
              <a:t>1 5 9</a:t>
            </a:r>
            <a:endParaRPr lang="he-IL" dirty="0"/>
          </a:p>
          <a:p>
            <a:pPr algn="ctr"/>
            <a:r>
              <a:rPr lang="he-IL" b="1" dirty="0"/>
              <a:t>6 7 2</a:t>
            </a:r>
            <a:endParaRPr lang="he-IL" dirty="0"/>
          </a:p>
          <a:p>
            <a:pPr algn="ctr"/>
            <a:r>
              <a:rPr lang="he-IL" b="1" dirty="0"/>
              <a:t>8+2=10, 6+4=10, 1+9=10 וכן הלאה</a:t>
            </a:r>
            <a:endParaRPr lang="he-IL" dirty="0"/>
          </a:p>
          <a:p>
            <a:endParaRPr lang="he-IL" dirty="0"/>
          </a:p>
        </p:txBody>
      </p:sp>
      <p:pic>
        <p:nvPicPr>
          <p:cNvPr id="4" name="תמונה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8901057" y="237874"/>
            <a:ext cx="2611239" cy="260591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7294801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36 שווה 100</a:t>
            </a:r>
          </a:p>
        </p:txBody>
      </p:sp>
      <p:sp>
        <p:nvSpPr>
          <p:cNvPr id="3" name="מציין מיקום תוכן 2"/>
          <p:cNvSpPr>
            <a:spLocks noGrp="1"/>
          </p:cNvSpPr>
          <p:nvPr>
            <p:ph idx="1"/>
          </p:nvPr>
        </p:nvSpPr>
        <p:spPr/>
        <p:txBody>
          <a:bodyPr/>
          <a:lstStyle/>
          <a:p>
            <a:endParaRPr lang="he-IL" dirty="0"/>
          </a:p>
          <a:p>
            <a:endParaRPr lang="he-IL" dirty="0"/>
          </a:p>
          <a:p>
            <a:pPr algn="ctr"/>
            <a:r>
              <a:rPr lang="he-IL" dirty="0"/>
              <a:t>האם תוכלו למקם סימני חיבור וחיסור בין הספרות הבאות כך שסכומן יהיה שווה ל-100?</a:t>
            </a:r>
            <a:endParaRPr lang="en-US" dirty="0"/>
          </a:p>
          <a:p>
            <a:pPr algn="ctr"/>
            <a:endParaRPr lang="he-IL" dirty="0"/>
          </a:p>
          <a:p>
            <a:pPr algn="ctr"/>
            <a:r>
              <a:rPr lang="he-IL" sz="4000" b="1" dirty="0"/>
              <a:t>100 = 9 8 7 6 5 4 3 2 1</a:t>
            </a:r>
            <a:endParaRPr lang="he-IL" sz="4000" dirty="0"/>
          </a:p>
          <a:p>
            <a:endParaRPr lang="he-IL"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6233">
            <a:off x="9424416" y="713232"/>
            <a:ext cx="1682496" cy="1682496"/>
          </a:xfrm>
          <a:prstGeom prst="rect">
            <a:avLst/>
          </a:prstGeom>
        </p:spPr>
      </p:pic>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030389">
            <a:off x="441055" y="824400"/>
            <a:ext cx="1682496" cy="1682496"/>
          </a:xfrm>
          <a:prstGeom prst="rect">
            <a:avLst/>
          </a:prstGeom>
        </p:spPr>
      </p:pic>
    </p:spTree>
    <p:extLst>
      <p:ext uri="{BB962C8B-B14F-4D97-AF65-F5344CB8AC3E}">
        <p14:creationId xmlns:p14="http://schemas.microsoft.com/office/powerpoint/2010/main" val="7933892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פתרון חידה מס' 36</a:t>
            </a:r>
          </a:p>
        </p:txBody>
      </p:sp>
      <p:sp>
        <p:nvSpPr>
          <p:cNvPr id="3" name="מציין מיקום תוכן 2"/>
          <p:cNvSpPr>
            <a:spLocks noGrp="1"/>
          </p:cNvSpPr>
          <p:nvPr>
            <p:ph idx="1"/>
          </p:nvPr>
        </p:nvSpPr>
        <p:spPr/>
        <p:txBody>
          <a:bodyPr/>
          <a:lstStyle/>
          <a:p>
            <a:endParaRPr lang="he-IL" dirty="0"/>
          </a:p>
          <a:p>
            <a:pPr algn="ctr"/>
            <a:endParaRPr lang="he-IL" dirty="0"/>
          </a:p>
          <a:p>
            <a:pPr algn="ctr"/>
            <a:r>
              <a:rPr lang="he-IL" b="1" dirty="0"/>
              <a:t>100 = 9 8 7 6 5 4 3 2 1</a:t>
            </a:r>
          </a:p>
          <a:p>
            <a:pPr algn="ctr"/>
            <a:endParaRPr lang="he-IL" dirty="0"/>
          </a:p>
          <a:p>
            <a:pPr algn="ctr"/>
            <a:br>
              <a:rPr lang="he-IL" dirty="0"/>
            </a:br>
            <a:r>
              <a:rPr lang="he-IL" b="1" dirty="0"/>
              <a:t>100 = 89 + 67 - 45 – 123</a:t>
            </a:r>
            <a:endParaRPr lang="he-IL" dirty="0"/>
          </a:p>
          <a:p>
            <a:pPr algn="ctr"/>
            <a:endParaRPr lang="he-IL" dirty="0"/>
          </a:p>
          <a:p>
            <a:pPr algn="ctr"/>
            <a:endParaRPr lang="he-IL" dirty="0"/>
          </a:p>
          <a:p>
            <a:pPr algn="ctr"/>
            <a:endParaRPr lang="he-IL" dirty="0"/>
          </a:p>
        </p:txBody>
      </p:sp>
      <p:sp>
        <p:nvSpPr>
          <p:cNvPr id="4" name="חץ למטה 3"/>
          <p:cNvSpPr/>
          <p:nvPr/>
        </p:nvSpPr>
        <p:spPr>
          <a:xfrm>
            <a:off x="5660136" y="3721608"/>
            <a:ext cx="347472" cy="5577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4258209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37 </a:t>
            </a:r>
            <a:br>
              <a:rPr lang="he-IL" dirty="0"/>
            </a:br>
            <a:r>
              <a:rPr lang="he-IL" dirty="0"/>
              <a:t>מצאו את המספר החסר</a:t>
            </a:r>
          </a:p>
        </p:txBody>
      </p:sp>
      <p:sp>
        <p:nvSpPr>
          <p:cNvPr id="3" name="מציין מיקום תוכן 2"/>
          <p:cNvSpPr>
            <a:spLocks noGrp="1"/>
          </p:cNvSpPr>
          <p:nvPr>
            <p:ph idx="1"/>
          </p:nvPr>
        </p:nvSpPr>
        <p:spPr>
          <a:xfrm>
            <a:off x="4700017" y="7033530"/>
            <a:ext cx="7608912" cy="3116309"/>
          </a:xfrm>
        </p:spPr>
        <p:txBody>
          <a:bodyPr/>
          <a:lstStyle/>
          <a:p>
            <a:endParaRPr lang="he-IL" dirty="0"/>
          </a:p>
          <a:p>
            <a:endParaRPr lang="he-IL" dirty="0"/>
          </a:p>
        </p:txBody>
      </p:sp>
      <p:pic>
        <p:nvPicPr>
          <p:cNvPr id="5122" name="Picture 2" descr="http://yo-yoo.co.il/pics/uploads/366bb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1463" y="2575263"/>
            <a:ext cx="3474593" cy="3787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1197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786384"/>
            <a:ext cx="9720072" cy="1499616"/>
          </a:xfrm>
        </p:spPr>
        <p:txBody>
          <a:bodyPr/>
          <a:lstStyle/>
          <a:p>
            <a:pPr algn="ctr"/>
            <a:r>
              <a:rPr lang="he-IL" dirty="0"/>
              <a:t>פתרון חידה מס' 37</a:t>
            </a:r>
          </a:p>
        </p:txBody>
      </p:sp>
      <p:sp>
        <p:nvSpPr>
          <p:cNvPr id="3" name="מציין מיקום תוכן 2"/>
          <p:cNvSpPr>
            <a:spLocks noGrp="1"/>
          </p:cNvSpPr>
          <p:nvPr>
            <p:ph idx="1"/>
          </p:nvPr>
        </p:nvSpPr>
        <p:spPr/>
        <p:txBody>
          <a:bodyPr>
            <a:normAutofit lnSpcReduction="10000"/>
          </a:bodyPr>
          <a:lstStyle/>
          <a:p>
            <a:endParaRPr lang="he-IL" dirty="0"/>
          </a:p>
          <a:p>
            <a:pPr algn="ctr"/>
            <a:r>
              <a:rPr lang="he-IL" dirty="0"/>
              <a:t>(יש 2 תשובות אפשריות)</a:t>
            </a:r>
          </a:p>
          <a:p>
            <a:pPr algn="ctr"/>
            <a:br>
              <a:rPr lang="he-IL" dirty="0"/>
            </a:br>
            <a:r>
              <a:rPr lang="he-IL" dirty="0"/>
              <a:t>תשובה 1 : </a:t>
            </a:r>
          </a:p>
          <a:p>
            <a:pPr algn="ctr"/>
            <a:r>
              <a:rPr lang="he-IL" dirty="0"/>
              <a:t>98 , מספר ראשון כפול מספר שני ועוד המספר השני פחות 1 . </a:t>
            </a:r>
          </a:p>
          <a:p>
            <a:pPr algn="ctr"/>
            <a:r>
              <a:rPr lang="he-IL" dirty="0"/>
              <a:t>תשובה 2 :</a:t>
            </a:r>
          </a:p>
          <a:p>
            <a:pPr algn="ctr"/>
            <a:r>
              <a:rPr lang="he-IL" dirty="0"/>
              <a:t> 99 , מספר ראשון כפול מספר שני ועוד המספר הראשון מהשורה הקודמת . שניהם מתקיימים בכל השורות .</a:t>
            </a:r>
          </a:p>
          <a:p>
            <a:pPr algn="ctr"/>
            <a:br>
              <a:rPr lang="he-IL" dirty="0"/>
            </a:br>
            <a:endParaRPr lang="he-IL" dirty="0"/>
          </a:p>
        </p:txBody>
      </p:sp>
    </p:spTree>
    <p:extLst>
      <p:ext uri="{BB962C8B-B14F-4D97-AF65-F5344CB8AC3E}">
        <p14:creationId xmlns:p14="http://schemas.microsoft.com/office/powerpoint/2010/main" val="2443278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38</a:t>
            </a:r>
            <a:br>
              <a:rPr lang="he-IL" dirty="0"/>
            </a:br>
            <a:r>
              <a:rPr lang="he-IL" dirty="0"/>
              <a:t>חידת גפרורים</a:t>
            </a:r>
          </a:p>
        </p:txBody>
      </p:sp>
      <p:sp>
        <p:nvSpPr>
          <p:cNvPr id="3" name="מציין מיקום תוכן 2"/>
          <p:cNvSpPr>
            <a:spLocks noGrp="1"/>
          </p:cNvSpPr>
          <p:nvPr>
            <p:ph idx="1"/>
          </p:nvPr>
        </p:nvSpPr>
        <p:spPr>
          <a:xfrm>
            <a:off x="4453128" y="6556248"/>
            <a:ext cx="9720073" cy="4023360"/>
          </a:xfrm>
        </p:spPr>
        <p:txBody>
          <a:bodyPr/>
          <a:lstStyle/>
          <a:p>
            <a:endParaRPr lang="he-IL" dirty="0"/>
          </a:p>
          <a:p>
            <a:endParaRPr lang="he-IL" dirty="0"/>
          </a:p>
          <a:p>
            <a:endParaRPr lang="he-IL" dirty="0"/>
          </a:p>
        </p:txBody>
      </p:sp>
      <p:sp>
        <p:nvSpPr>
          <p:cNvPr id="4" name="Rectangle 1"/>
          <p:cNvSpPr>
            <a:spLocks noChangeArrowheads="1"/>
          </p:cNvSpPr>
          <p:nvPr/>
        </p:nvSpPr>
        <p:spPr bwMode="auto">
          <a:xfrm>
            <a:off x="3429000" y="42702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e-IL" altLang="he-IL" sz="1800" b="0" i="0" u="none" strike="noStrike" cap="none" normalizeH="0" baseline="0">
                <a:ln>
                  <a:noFill/>
                </a:ln>
                <a:solidFill>
                  <a:srgbClr val="000000"/>
                </a:solidFill>
                <a:effectLst/>
                <a:latin typeface="Arial" panose="020B0604020202020204" pitchFamily="34" charset="0"/>
                <a:cs typeface="Arial" panose="020B0604020202020204" pitchFamily="34" charset="0"/>
              </a:rPr>
              <a:t>תזיזו 2 גפרורים להגיע לתשובה נכונה , רק שניים </a:t>
            </a:r>
            <a:br>
              <a:rPr kumimoji="0" lang="he-IL" altLang="he-IL" sz="1800" b="0" i="0" u="none" strike="noStrike" cap="none" normalizeH="0" baseline="0">
                <a:ln>
                  <a:noFill/>
                </a:ln>
                <a:solidFill>
                  <a:schemeClr val="tx1"/>
                </a:solidFill>
                <a:effectLst/>
              </a:rPr>
            </a:br>
            <a:r>
              <a:rPr kumimoji="0" lang="he-IL" altLang="he-IL" sz="1800" b="0" i="0" u="none" strike="noStrike" cap="none" normalizeH="0" baseline="0">
                <a:ln>
                  <a:noFill/>
                </a:ln>
                <a:solidFill>
                  <a:schemeClr val="tx1"/>
                </a:solidFill>
                <a:effectLst/>
                <a:latin typeface="Arial" panose="020B0604020202020204" pitchFamily="34" charset="0"/>
              </a:rPr>
              <a:t>  </a:t>
            </a:r>
            <a:r>
              <a:rPr kumimoji="0" lang="he-IL" altLang="he-IL" sz="11400" b="0" i="0" u="none" strike="noStrike" cap="none" normalizeH="0" baseline="0">
                <a:ln>
                  <a:noFill/>
                </a:ln>
                <a:solidFill>
                  <a:schemeClr val="tx1"/>
                </a:solidFill>
                <a:effectLst/>
                <a:latin typeface="Arial" panose="020B0604020202020204" pitchFamily="34" charset="0"/>
              </a:rPr>
              <a:t> </a:t>
            </a:r>
            <a:endParaRPr kumimoji="0" lang="he-IL" altLang="he-IL" sz="1800" b="0" i="0" u="none" strike="noStrike" cap="none" normalizeH="0" baseline="0">
              <a:ln>
                <a:noFill/>
              </a:ln>
              <a:solidFill>
                <a:schemeClr val="tx1"/>
              </a:solidFill>
              <a:effectLst/>
              <a:latin typeface="Arial" panose="020B0604020202020204" pitchFamily="34" charset="0"/>
            </a:endParaRPr>
          </a:p>
        </p:txBody>
      </p:sp>
      <p:pic>
        <p:nvPicPr>
          <p:cNvPr id="6146" name="Picture 2" descr="http://yo-yoo.co.il/hidot/pics/1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4575" y="3539998"/>
            <a:ext cx="5267325"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481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פתרון חידה מס' 38</a:t>
            </a:r>
          </a:p>
        </p:txBody>
      </p:sp>
      <p:sp>
        <p:nvSpPr>
          <p:cNvPr id="5" name="מציין מיקום תוכן 4"/>
          <p:cNvSpPr>
            <a:spLocks noGrp="1"/>
          </p:cNvSpPr>
          <p:nvPr>
            <p:ph idx="1"/>
          </p:nvPr>
        </p:nvSpPr>
        <p:spPr/>
        <p:txBody>
          <a:bodyPr/>
          <a:lstStyle/>
          <a:p>
            <a:endParaRPr lang="he-IL" dirty="0"/>
          </a:p>
          <a:p>
            <a:endParaRPr lang="he-IL" dirty="0"/>
          </a:p>
          <a:p>
            <a:endParaRPr lang="he-IL" dirty="0"/>
          </a:p>
        </p:txBody>
      </p:sp>
      <p:pic>
        <p:nvPicPr>
          <p:cNvPr id="6" name="תמונה 5"/>
          <p:cNvPicPr>
            <a:picLocks noChangeAspect="1"/>
          </p:cNvPicPr>
          <p:nvPr/>
        </p:nvPicPr>
        <p:blipFill>
          <a:blip r:embed="rId2"/>
          <a:stretch>
            <a:fillRect/>
          </a:stretch>
        </p:blipFill>
        <p:spPr>
          <a:xfrm>
            <a:off x="1990725" y="2290762"/>
            <a:ext cx="8210550" cy="2276475"/>
          </a:xfrm>
          <a:prstGeom prst="rect">
            <a:avLst/>
          </a:prstGeom>
        </p:spPr>
      </p:pic>
    </p:spTree>
    <p:extLst>
      <p:ext uri="{BB962C8B-B14F-4D97-AF65-F5344CB8AC3E}">
        <p14:creationId xmlns:p14="http://schemas.microsoft.com/office/powerpoint/2010/main" val="26455428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39 </a:t>
            </a:r>
            <a:br>
              <a:rPr lang="he-IL" dirty="0"/>
            </a:br>
            <a:r>
              <a:rPr lang="he-IL" dirty="0"/>
              <a:t>לחצות את הנהר</a:t>
            </a:r>
          </a:p>
        </p:txBody>
      </p:sp>
      <p:sp>
        <p:nvSpPr>
          <p:cNvPr id="3" name="מציין מיקום תוכן 2"/>
          <p:cNvSpPr>
            <a:spLocks noGrp="1"/>
          </p:cNvSpPr>
          <p:nvPr>
            <p:ph idx="1"/>
          </p:nvPr>
        </p:nvSpPr>
        <p:spPr/>
        <p:txBody>
          <a:bodyPr/>
          <a:lstStyle/>
          <a:p>
            <a:endParaRPr lang="he-IL" dirty="0"/>
          </a:p>
          <a:p>
            <a:endParaRPr lang="he-IL" dirty="0"/>
          </a:p>
          <a:p>
            <a:pPr algn="ctr"/>
            <a:r>
              <a:rPr lang="he-IL" dirty="0"/>
              <a:t>5 אנשים רוצים לחצות נהר באמצע הלילה, בעזרת סירה שיכולה להכיל עד 2 אנשים. </a:t>
            </a:r>
            <a:br>
              <a:rPr lang="he-IL" dirty="0"/>
            </a:br>
            <a:r>
              <a:rPr lang="he-IL" dirty="0"/>
              <a:t>לכל איש לוקח לחצות את הנהר 1, 3, 6, 9, 11 דקות בהתאמה. כאשר חצייה של שני אנשים, תבוצע בזמן האיטי מבין השניים. </a:t>
            </a:r>
            <a:br>
              <a:rPr lang="he-IL" dirty="0"/>
            </a:br>
            <a:r>
              <a:rPr lang="he-IL" dirty="0"/>
              <a:t>לרשותם מנורה שיכולה להאיר במשך 30 דקות. </a:t>
            </a:r>
            <a:br>
              <a:rPr lang="he-IL" dirty="0"/>
            </a:br>
            <a:r>
              <a:rPr lang="he-IL" dirty="0"/>
              <a:t>כיצד עליהם לחצות את הנהר, לפני שהמנורה תכבה? </a:t>
            </a:r>
            <a:br>
              <a:rPr lang="he-IL" dirty="0"/>
            </a:br>
            <a:br>
              <a:rPr lang="he-IL" dirty="0"/>
            </a:br>
            <a:endParaRPr lang="he-IL"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5933" y="585216"/>
            <a:ext cx="3098799" cy="2330296"/>
          </a:xfrm>
          <a:prstGeom prst="ellipse">
            <a:avLst/>
          </a:prstGeom>
          <a:ln>
            <a:noFill/>
          </a:ln>
          <a:effectLst>
            <a:softEdge rad="112500"/>
          </a:effectLst>
        </p:spPr>
      </p:pic>
    </p:spTree>
    <p:extLst>
      <p:ext uri="{BB962C8B-B14F-4D97-AF65-F5344CB8AC3E}">
        <p14:creationId xmlns:p14="http://schemas.microsoft.com/office/powerpoint/2010/main" val="30202358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פתרון חידה מס' 39</a:t>
            </a:r>
          </a:p>
        </p:txBody>
      </p:sp>
      <p:sp>
        <p:nvSpPr>
          <p:cNvPr id="3" name="מציין מיקום תוכן 2"/>
          <p:cNvSpPr>
            <a:spLocks noGrp="1"/>
          </p:cNvSpPr>
          <p:nvPr>
            <p:ph idx="1"/>
          </p:nvPr>
        </p:nvSpPr>
        <p:spPr/>
        <p:txBody>
          <a:bodyPr/>
          <a:lstStyle/>
          <a:p>
            <a:endParaRPr lang="he-IL" dirty="0"/>
          </a:p>
          <a:p>
            <a:endParaRPr lang="he-IL" dirty="0"/>
          </a:p>
          <a:p>
            <a:pPr algn="r"/>
            <a:r>
              <a:rPr lang="he-IL" dirty="0"/>
              <a:t>1. 1,3 עוברים 1 חוזר, נשאר: 30-3-1=26</a:t>
            </a:r>
            <a:br>
              <a:rPr lang="he-IL" dirty="0"/>
            </a:br>
            <a:r>
              <a:rPr lang="he-IL" dirty="0"/>
              <a:t>2. 11,9 עוברים, 3 חוזר, נשאר 26-11-3=12</a:t>
            </a:r>
            <a:br>
              <a:rPr lang="he-IL" dirty="0"/>
            </a:br>
            <a:r>
              <a:rPr lang="he-IL" dirty="0"/>
              <a:t>3. 6,1 עוברים, 1 חוזר, נשאר 12-6-1=5</a:t>
            </a:r>
            <a:br>
              <a:rPr lang="he-IL" dirty="0"/>
            </a:br>
            <a:r>
              <a:rPr lang="he-IL" dirty="0"/>
              <a:t>4. 1,3 עוברים, נשאר 5-3=2</a:t>
            </a:r>
            <a:br>
              <a:rPr lang="he-IL" dirty="0"/>
            </a:br>
            <a:r>
              <a:rPr lang="he-IL" dirty="0"/>
              <a:t>זהו כולם עברו ונשארו עוד 2 דקות.</a:t>
            </a: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63171"/>
            <a:ext cx="4362450" cy="2857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4431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4</a:t>
            </a:r>
            <a:endParaRPr lang="en-US" dirty="0"/>
          </a:p>
        </p:txBody>
      </p:sp>
      <p:sp>
        <p:nvSpPr>
          <p:cNvPr id="3" name="מציין מיקום תוכן 2"/>
          <p:cNvSpPr>
            <a:spLocks noGrp="1"/>
          </p:cNvSpPr>
          <p:nvPr>
            <p:ph idx="1"/>
          </p:nvPr>
        </p:nvSpPr>
        <p:spPr/>
        <p:txBody>
          <a:bodyPr/>
          <a:lstStyle/>
          <a:p>
            <a:pPr algn="r" rtl="1"/>
            <a:r>
              <a:rPr lang="he-IL" b="0" i="0" dirty="0">
                <a:solidFill>
                  <a:srgbClr val="000000"/>
                </a:solidFill>
                <a:effectLst/>
                <a:latin typeface="Times New Roman" panose="02020603050405020304" pitchFamily="18" charset="0"/>
              </a:rPr>
              <a:t>איש אחד אוהב 400 אבל לא 300. הוא אוהב 100 אבל לא 99. הוא אוהב 3600 אבל לא 3700.</a:t>
            </a:r>
            <a:br>
              <a:rPr lang="he-IL" b="0" i="0" dirty="0">
                <a:solidFill>
                  <a:srgbClr val="000000"/>
                </a:solidFill>
                <a:effectLst/>
                <a:latin typeface="Times New Roman" panose="02020603050405020304" pitchFamily="18" charset="0"/>
              </a:rPr>
            </a:br>
            <a:r>
              <a:rPr lang="he-IL" b="0" i="0" dirty="0">
                <a:solidFill>
                  <a:srgbClr val="000000"/>
                </a:solidFill>
                <a:effectLst/>
                <a:latin typeface="Times New Roman" panose="02020603050405020304" pitchFamily="18" charset="0"/>
              </a:rPr>
              <a:t>לפי המספרים שהוא אוהב, מה עוד הגיוני שיאהב ?</a:t>
            </a:r>
          </a:p>
          <a:p>
            <a:pPr algn="r" rtl="1"/>
            <a:r>
              <a:rPr lang="he-IL" b="0" i="0" dirty="0">
                <a:solidFill>
                  <a:srgbClr val="000000"/>
                </a:solidFill>
                <a:effectLst/>
                <a:latin typeface="Times New Roman" panose="02020603050405020304" pitchFamily="18" charset="0"/>
              </a:rPr>
              <a:t>א. 900</a:t>
            </a:r>
            <a:br>
              <a:rPr lang="he-IL" b="0" i="0" dirty="0">
                <a:solidFill>
                  <a:srgbClr val="000000"/>
                </a:solidFill>
                <a:effectLst/>
                <a:latin typeface="Times New Roman" panose="02020603050405020304" pitchFamily="18" charset="0"/>
              </a:rPr>
            </a:br>
            <a:r>
              <a:rPr lang="he-IL" b="0" i="0" dirty="0">
                <a:solidFill>
                  <a:srgbClr val="000000"/>
                </a:solidFill>
                <a:effectLst/>
                <a:latin typeface="Times New Roman" panose="02020603050405020304" pitchFamily="18" charset="0"/>
              </a:rPr>
              <a:t>ב. 1000</a:t>
            </a:r>
            <a:br>
              <a:rPr lang="he-IL" b="0" i="0" dirty="0">
                <a:solidFill>
                  <a:srgbClr val="000000"/>
                </a:solidFill>
                <a:effectLst/>
                <a:latin typeface="Times New Roman" panose="02020603050405020304" pitchFamily="18" charset="0"/>
              </a:rPr>
            </a:br>
            <a:r>
              <a:rPr lang="he-IL" b="0" i="0" dirty="0">
                <a:solidFill>
                  <a:srgbClr val="000000"/>
                </a:solidFill>
                <a:effectLst/>
                <a:latin typeface="Times New Roman" panose="02020603050405020304" pitchFamily="18" charset="0"/>
              </a:rPr>
              <a:t>ג. 1100</a:t>
            </a:r>
            <a:br>
              <a:rPr lang="he-IL" b="0" i="0" dirty="0">
                <a:solidFill>
                  <a:srgbClr val="000000"/>
                </a:solidFill>
                <a:effectLst/>
                <a:latin typeface="Times New Roman" panose="02020603050405020304" pitchFamily="18" charset="0"/>
              </a:rPr>
            </a:br>
            <a:r>
              <a:rPr lang="he-IL" b="0" i="0" dirty="0">
                <a:solidFill>
                  <a:srgbClr val="000000"/>
                </a:solidFill>
                <a:effectLst/>
                <a:latin typeface="Times New Roman" panose="02020603050405020304" pitchFamily="18" charset="0"/>
              </a:rPr>
              <a:t>ד. 1200</a:t>
            </a:r>
          </a:p>
          <a:p>
            <a:pPr marL="0" indent="0" algn="ctr">
              <a:buNone/>
            </a:pPr>
            <a:endParaRPr lang="en-US" dirty="0"/>
          </a:p>
        </p:txBody>
      </p:sp>
      <p:pic>
        <p:nvPicPr>
          <p:cNvPr id="4" name="תמונה 3"/>
          <p:cNvPicPr>
            <a:picLocks noChangeAspect="1"/>
          </p:cNvPicPr>
          <p:nvPr/>
        </p:nvPicPr>
        <p:blipFill>
          <a:blip r:embed="rId2"/>
          <a:stretch>
            <a:fillRect/>
          </a:stretch>
        </p:blipFill>
        <p:spPr>
          <a:xfrm>
            <a:off x="2716555" y="4035769"/>
            <a:ext cx="2162175" cy="2114550"/>
          </a:xfrm>
          <a:prstGeom prst="rect">
            <a:avLst/>
          </a:prstGeom>
        </p:spPr>
      </p:pic>
    </p:spTree>
    <p:extLst>
      <p:ext uri="{BB962C8B-B14F-4D97-AF65-F5344CB8AC3E}">
        <p14:creationId xmlns:p14="http://schemas.microsoft.com/office/powerpoint/2010/main" val="30380233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40</a:t>
            </a:r>
          </a:p>
        </p:txBody>
      </p:sp>
      <p:pic>
        <p:nvPicPr>
          <p:cNvPr id="4" name="מציין מיקום תוכן 3"/>
          <p:cNvPicPr>
            <a:picLocks noGrp="1" noChangeAspect="1"/>
          </p:cNvPicPr>
          <p:nvPr>
            <p:ph idx="1"/>
          </p:nvPr>
        </p:nvPicPr>
        <p:blipFill>
          <a:blip r:embed="rId2"/>
          <a:stretch>
            <a:fillRect/>
          </a:stretch>
        </p:blipFill>
        <p:spPr>
          <a:xfrm>
            <a:off x="2235200" y="1576476"/>
            <a:ext cx="7391400" cy="4732250"/>
          </a:xfrm>
          <a:prstGeom prst="rect">
            <a:avLst/>
          </a:prstGeom>
        </p:spPr>
      </p:pic>
    </p:spTree>
    <p:extLst>
      <p:ext uri="{BB962C8B-B14F-4D97-AF65-F5344CB8AC3E}">
        <p14:creationId xmlns:p14="http://schemas.microsoft.com/office/powerpoint/2010/main" val="12993725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פתרון חידה מס' 40</a:t>
            </a:r>
          </a:p>
        </p:txBody>
      </p:sp>
      <p:sp>
        <p:nvSpPr>
          <p:cNvPr id="3" name="מציין מיקום תוכן 2"/>
          <p:cNvSpPr>
            <a:spLocks noGrp="1"/>
          </p:cNvSpPr>
          <p:nvPr>
            <p:ph idx="1"/>
          </p:nvPr>
        </p:nvSpPr>
        <p:spPr/>
        <p:txBody>
          <a:bodyPr/>
          <a:lstStyle/>
          <a:p>
            <a:pPr algn="ctr"/>
            <a:r>
              <a:rPr lang="he-IL" sz="2400" b="1" dirty="0">
                <a:ea typeface="Times New Roman" panose="02020603050405020304" pitchFamily="18" charset="0"/>
                <a:cs typeface="Tahoma" panose="020B0604030504040204" pitchFamily="34" charset="0"/>
              </a:rPr>
              <a:t>תרנגול 6.5  , תרנגולת 4.1, אפרוח 2</a:t>
            </a:r>
            <a:endParaRPr lang="he-IL" dirty="0"/>
          </a:p>
        </p:txBody>
      </p:sp>
    </p:spTree>
    <p:extLst>
      <p:ext uri="{BB962C8B-B14F-4D97-AF65-F5344CB8AC3E}">
        <p14:creationId xmlns:p14="http://schemas.microsoft.com/office/powerpoint/2010/main" val="32677334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41</a:t>
            </a:r>
          </a:p>
        </p:txBody>
      </p:sp>
      <p:pic>
        <p:nvPicPr>
          <p:cNvPr id="4" name="מציין מיקום תוכן 3"/>
          <p:cNvPicPr>
            <a:picLocks noGrp="1" noChangeAspect="1"/>
          </p:cNvPicPr>
          <p:nvPr>
            <p:ph idx="1"/>
          </p:nvPr>
        </p:nvPicPr>
        <p:blipFill>
          <a:blip r:embed="rId2"/>
          <a:stretch>
            <a:fillRect/>
          </a:stretch>
        </p:blipFill>
        <p:spPr>
          <a:xfrm>
            <a:off x="2641600" y="1834482"/>
            <a:ext cx="6273800" cy="4273076"/>
          </a:xfrm>
          <a:prstGeom prst="rect">
            <a:avLst/>
          </a:prstGeom>
        </p:spPr>
      </p:pic>
    </p:spTree>
    <p:extLst>
      <p:ext uri="{BB962C8B-B14F-4D97-AF65-F5344CB8AC3E}">
        <p14:creationId xmlns:p14="http://schemas.microsoft.com/office/powerpoint/2010/main" val="22546554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פתרון חידה 41</a:t>
            </a:r>
          </a:p>
        </p:txBody>
      </p:sp>
      <p:sp>
        <p:nvSpPr>
          <p:cNvPr id="3" name="מציין מיקום תוכן 2"/>
          <p:cNvSpPr>
            <a:spLocks noGrp="1"/>
          </p:cNvSpPr>
          <p:nvPr>
            <p:ph idx="1"/>
          </p:nvPr>
        </p:nvSpPr>
        <p:spPr/>
        <p:txBody>
          <a:bodyPr/>
          <a:lstStyle/>
          <a:p>
            <a:pPr algn="ctr"/>
            <a:r>
              <a:rPr lang="he-IL" b="1" dirty="0"/>
              <a:t> מחוגה 10, סרגל 2</a:t>
            </a:r>
            <a:endParaRPr lang="he-IL" dirty="0"/>
          </a:p>
        </p:txBody>
      </p:sp>
    </p:spTree>
    <p:extLst>
      <p:ext uri="{BB962C8B-B14F-4D97-AF65-F5344CB8AC3E}">
        <p14:creationId xmlns:p14="http://schemas.microsoft.com/office/powerpoint/2010/main" val="26382799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42</a:t>
            </a:r>
          </a:p>
        </p:txBody>
      </p:sp>
      <p:pic>
        <p:nvPicPr>
          <p:cNvPr id="4" name="מציין מיקום תוכן 3"/>
          <p:cNvPicPr>
            <a:picLocks noGrp="1" noChangeAspect="1"/>
          </p:cNvPicPr>
          <p:nvPr>
            <p:ph idx="1"/>
          </p:nvPr>
        </p:nvPicPr>
        <p:blipFill>
          <a:blip r:embed="rId2"/>
          <a:stretch>
            <a:fillRect/>
          </a:stretch>
        </p:blipFill>
        <p:spPr>
          <a:xfrm>
            <a:off x="2768601" y="1547768"/>
            <a:ext cx="6248400" cy="4760958"/>
          </a:xfrm>
          <a:prstGeom prst="rect">
            <a:avLst/>
          </a:prstGeom>
        </p:spPr>
      </p:pic>
    </p:spTree>
    <p:extLst>
      <p:ext uri="{BB962C8B-B14F-4D97-AF65-F5344CB8AC3E}">
        <p14:creationId xmlns:p14="http://schemas.microsoft.com/office/powerpoint/2010/main" val="23805767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פתרון חידה מס' 42</a:t>
            </a:r>
          </a:p>
        </p:txBody>
      </p:sp>
      <p:sp>
        <p:nvSpPr>
          <p:cNvPr id="3" name="מציין מיקום תוכן 2"/>
          <p:cNvSpPr>
            <a:spLocks noGrp="1"/>
          </p:cNvSpPr>
          <p:nvPr>
            <p:ph idx="1"/>
          </p:nvPr>
        </p:nvSpPr>
        <p:spPr/>
        <p:txBody>
          <a:bodyPr/>
          <a:lstStyle/>
          <a:p>
            <a:pPr algn="ctr"/>
            <a:r>
              <a:rPr lang="he-IL" b="1" dirty="0"/>
              <a:t>ילד 12 ,ילדה 9 ,גברת 42  </a:t>
            </a:r>
            <a:endParaRPr lang="en-US" dirty="0"/>
          </a:p>
          <a:p>
            <a:pPr algn="ctr"/>
            <a:endParaRPr lang="he-IL" dirty="0"/>
          </a:p>
        </p:txBody>
      </p:sp>
    </p:spTree>
    <p:extLst>
      <p:ext uri="{BB962C8B-B14F-4D97-AF65-F5344CB8AC3E}">
        <p14:creationId xmlns:p14="http://schemas.microsoft.com/office/powerpoint/2010/main" val="30845995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חידה מס' 43</a:t>
            </a:r>
          </a:p>
        </p:txBody>
      </p:sp>
      <p:pic>
        <p:nvPicPr>
          <p:cNvPr id="4" name="מציין מיקום תוכן 3"/>
          <p:cNvPicPr>
            <a:picLocks noGrp="1" noChangeAspect="1"/>
          </p:cNvPicPr>
          <p:nvPr>
            <p:ph idx="1"/>
          </p:nvPr>
        </p:nvPicPr>
        <p:blipFill>
          <a:blip r:embed="rId2"/>
          <a:stretch>
            <a:fillRect/>
          </a:stretch>
        </p:blipFill>
        <p:spPr>
          <a:xfrm>
            <a:off x="3225800" y="1599418"/>
            <a:ext cx="5994400" cy="4709308"/>
          </a:xfrm>
          <a:prstGeom prst="rect">
            <a:avLst/>
          </a:prstGeom>
        </p:spPr>
      </p:pic>
    </p:spTree>
    <p:extLst>
      <p:ext uri="{BB962C8B-B14F-4D97-AF65-F5344CB8AC3E}">
        <p14:creationId xmlns:p14="http://schemas.microsoft.com/office/powerpoint/2010/main" val="6862373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פתרון חידה 43</a:t>
            </a:r>
          </a:p>
        </p:txBody>
      </p:sp>
      <p:sp>
        <p:nvSpPr>
          <p:cNvPr id="3" name="מציין מיקום תוכן 2"/>
          <p:cNvSpPr>
            <a:spLocks noGrp="1"/>
          </p:cNvSpPr>
          <p:nvPr>
            <p:ph idx="1"/>
          </p:nvPr>
        </p:nvSpPr>
        <p:spPr/>
        <p:txBody>
          <a:bodyPr/>
          <a:lstStyle/>
          <a:p>
            <a:pPr algn="ctr"/>
            <a:r>
              <a:rPr lang="he-IL" sz="2400" b="1" dirty="0">
                <a:ea typeface="Times New Roman" panose="02020603050405020304" pitchFamily="18" charset="0"/>
                <a:cs typeface="Tahoma" panose="020B0604030504040204" pitchFamily="34" charset="0"/>
              </a:rPr>
              <a:t>חולצה 55 ₪ , נעליים 157 ₪ מכנסיים: 98 ₪</a:t>
            </a:r>
            <a:endParaRPr lang="he-IL" dirty="0"/>
          </a:p>
        </p:txBody>
      </p:sp>
    </p:spTree>
    <p:extLst>
      <p:ext uri="{BB962C8B-B14F-4D97-AF65-F5344CB8AC3E}">
        <p14:creationId xmlns:p14="http://schemas.microsoft.com/office/powerpoint/2010/main" val="3505131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err="1"/>
              <a:t>פיתרון</a:t>
            </a:r>
            <a:r>
              <a:rPr lang="he-IL" dirty="0"/>
              <a:t> חידה מס' 4</a:t>
            </a:r>
            <a:endParaRPr lang="en-US" dirty="0"/>
          </a:p>
        </p:txBody>
      </p:sp>
      <p:sp>
        <p:nvSpPr>
          <p:cNvPr id="3" name="מציין מיקום תוכן 2"/>
          <p:cNvSpPr>
            <a:spLocks noGrp="1"/>
          </p:cNvSpPr>
          <p:nvPr>
            <p:ph idx="1"/>
          </p:nvPr>
        </p:nvSpPr>
        <p:spPr/>
        <p:txBody>
          <a:bodyPr/>
          <a:lstStyle/>
          <a:p>
            <a:pPr marL="0" indent="0" algn="ctr">
              <a:buNone/>
            </a:pPr>
            <a:r>
              <a:rPr lang="he-IL" dirty="0"/>
              <a:t>תשובה נכונה - א. </a:t>
            </a:r>
          </a:p>
          <a:p>
            <a:pPr marL="0" indent="0" algn="ctr">
              <a:buNone/>
            </a:pPr>
            <a:r>
              <a:rPr lang="he-IL" dirty="0"/>
              <a:t>הסבר - המשותף למספרים שהוא אוהב - מספרים שיש להם שורש שלם.</a:t>
            </a:r>
          </a:p>
          <a:p>
            <a:pPr marL="0" indent="0" algn="ctr">
              <a:buNone/>
            </a:pPr>
            <a:endParaRPr lang="he-IL" dirty="0"/>
          </a:p>
          <a:p>
            <a:pPr marL="0" indent="0" algn="ctr">
              <a:buNone/>
            </a:pPr>
            <a:r>
              <a:rPr lang="he-IL" dirty="0"/>
              <a:t> </a:t>
            </a:r>
            <a:endParaRPr lang="en-US" dirty="0"/>
          </a:p>
        </p:txBody>
      </p:sp>
      <p:pic>
        <p:nvPicPr>
          <p:cNvPr id="4" name="תמונה 3"/>
          <p:cNvPicPr>
            <a:picLocks noChangeAspect="1"/>
          </p:cNvPicPr>
          <p:nvPr/>
        </p:nvPicPr>
        <p:blipFill>
          <a:blip r:embed="rId2"/>
          <a:stretch>
            <a:fillRect/>
          </a:stretch>
        </p:blipFill>
        <p:spPr>
          <a:xfrm>
            <a:off x="4949009" y="3714493"/>
            <a:ext cx="2162175" cy="2114550"/>
          </a:xfrm>
          <a:prstGeom prst="rect">
            <a:avLst/>
          </a:prstGeom>
        </p:spPr>
      </p:pic>
    </p:spTree>
    <p:extLst>
      <p:ext uri="{BB962C8B-B14F-4D97-AF65-F5344CB8AC3E}">
        <p14:creationId xmlns:p14="http://schemas.microsoft.com/office/powerpoint/2010/main" val="24513312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אינטגרל">
  <a:themeElements>
    <a:clrScheme name="אינטגרל">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אינטגרל">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אינטגרל">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Civic</Template>
  <TotalTime>7310</TotalTime>
  <Words>2090</Words>
  <Application>Microsoft Office PowerPoint</Application>
  <PresentationFormat>מסך רחב</PresentationFormat>
  <Paragraphs>294</Paragraphs>
  <Slides>87</Slides>
  <Notes>0</Notes>
  <HiddenSlides>0</HiddenSlides>
  <MMClips>0</MMClips>
  <ScaleCrop>false</ScaleCrop>
  <HeadingPairs>
    <vt:vector size="8" baseType="variant">
      <vt:variant>
        <vt:lpstr>גופנים בשימוש</vt:lpstr>
      </vt:variant>
      <vt:variant>
        <vt:i4>7</vt:i4>
      </vt:variant>
      <vt:variant>
        <vt:lpstr>ערכת נושא</vt:lpstr>
      </vt:variant>
      <vt:variant>
        <vt:i4>1</vt:i4>
      </vt:variant>
      <vt:variant>
        <vt:lpstr>שרתי OLE מוטבעים</vt:lpstr>
      </vt:variant>
      <vt:variant>
        <vt:i4>1</vt:i4>
      </vt:variant>
      <vt:variant>
        <vt:lpstr>כותרות שקופיות</vt:lpstr>
      </vt:variant>
      <vt:variant>
        <vt:i4>87</vt:i4>
      </vt:variant>
    </vt:vector>
  </HeadingPairs>
  <TitlesOfParts>
    <vt:vector size="96" baseType="lpstr">
      <vt:lpstr>Arial</vt:lpstr>
      <vt:lpstr>Calibri</vt:lpstr>
      <vt:lpstr>Open Sans Hebrew</vt:lpstr>
      <vt:lpstr>Times New Roman</vt:lpstr>
      <vt:lpstr>Tw Cen MT</vt:lpstr>
      <vt:lpstr>Tw Cen MT Condensed</vt:lpstr>
      <vt:lpstr>Wingdings 3</vt:lpstr>
      <vt:lpstr>אינטגרל</vt:lpstr>
      <vt:lpstr>Equation</vt:lpstr>
      <vt:lpstr>חידות</vt:lpstr>
      <vt:lpstr>חידה מס' 1</vt:lpstr>
      <vt:lpstr>פיתרון חידה מס' 1</vt:lpstr>
      <vt:lpstr>חידה מס' 2</vt:lpstr>
      <vt:lpstr>פיתרון חידה מס' 2</vt:lpstr>
      <vt:lpstr>חידה מס' 3</vt:lpstr>
      <vt:lpstr>פיתרון חידה מס' 3</vt:lpstr>
      <vt:lpstr>חידה מס' 4</vt:lpstr>
      <vt:lpstr>פיתרון חידה מס' 4</vt:lpstr>
      <vt:lpstr>חידה מס' 5</vt:lpstr>
      <vt:lpstr>פיתרון חידה מס' 5</vt:lpstr>
      <vt:lpstr>חידה מס' 6</vt:lpstr>
      <vt:lpstr>פיתרון חידה מס' 6</vt:lpstr>
      <vt:lpstr>מצגת של PowerPoint‏</vt:lpstr>
      <vt:lpstr>מצגת של PowerPoint‏</vt:lpstr>
      <vt:lpstr>חידה מס' 8</vt:lpstr>
      <vt:lpstr>פיתרון חידה מס' 8</vt:lpstr>
      <vt:lpstr>חידה מס' 9</vt:lpstr>
      <vt:lpstr>פיתרון חידה מס' 9</vt:lpstr>
      <vt:lpstr>חידה מס' 10</vt:lpstr>
      <vt:lpstr>פיתרון חידה מס' 10</vt:lpstr>
      <vt:lpstr>חידה מס' 11</vt:lpstr>
      <vt:lpstr>פיתרון חידה מס' 11</vt:lpstr>
      <vt:lpstr>חידה מס' 12</vt:lpstr>
      <vt:lpstr>פיתרון חידה מס' 12</vt:lpstr>
      <vt:lpstr>חידה מס' 13</vt:lpstr>
      <vt:lpstr>פיתרון חידה מס' 13</vt:lpstr>
      <vt:lpstr>חיה מס' 14</vt:lpstr>
      <vt:lpstr>פיתרון חידה מס' 14</vt:lpstr>
      <vt:lpstr>חידה מס' 15</vt:lpstr>
      <vt:lpstr>פיתרון חידה מס' 15</vt:lpstr>
      <vt:lpstr>חידה מס' 16</vt:lpstr>
      <vt:lpstr>פיתרון חידה מס' 16</vt:lpstr>
      <vt:lpstr>כמה נמרים בתמונה?</vt:lpstr>
      <vt:lpstr>16 נמרים</vt:lpstr>
      <vt:lpstr>חידה מס' 18</vt:lpstr>
      <vt:lpstr>פיתרון חידה מס' 18</vt:lpstr>
      <vt:lpstr>חידה מס' 19</vt:lpstr>
      <vt:lpstr>פתרון חידה מס' 19</vt:lpstr>
      <vt:lpstr>חידה מס' 20</vt:lpstr>
      <vt:lpstr>פתרון חידה מס' 20</vt:lpstr>
      <vt:lpstr>חידה מס' 21</vt:lpstr>
      <vt:lpstr>פתרון חידה מס' 21</vt:lpstr>
      <vt:lpstr>חידה מס' 22</vt:lpstr>
      <vt:lpstr>פתרון חידה מס' 22</vt:lpstr>
      <vt:lpstr>חידה מס' 23</vt:lpstr>
      <vt:lpstr>פתרון חידה מס' 23</vt:lpstr>
      <vt:lpstr>חידה מס' 24</vt:lpstr>
      <vt:lpstr>פתרון חידה מס' 24</vt:lpstr>
      <vt:lpstr>חידה מס' 25</vt:lpstr>
      <vt:lpstr>פתרון חידה מס' 25</vt:lpstr>
      <vt:lpstr>חידה מס' 26</vt:lpstr>
      <vt:lpstr>פתרון חידה מס' 26</vt:lpstr>
      <vt:lpstr>חידה מס' 27</vt:lpstr>
      <vt:lpstr>פתרון חידה מס' 27</vt:lpstr>
      <vt:lpstr>חידה מס' 28</vt:lpstr>
      <vt:lpstr>מצגת של PowerPoint‏</vt:lpstr>
      <vt:lpstr>חידה מס' 29</vt:lpstr>
      <vt:lpstr>פתרון חידה 29</vt:lpstr>
      <vt:lpstr>חידה מס' 30</vt:lpstr>
      <vt:lpstr>פתרון חידה 30</vt:lpstr>
      <vt:lpstr>חידה מס' 31</vt:lpstr>
      <vt:lpstr>פתרון חידה 31</vt:lpstr>
      <vt:lpstr>חידה מס' 32 סבתא והזאבים הרעים</vt:lpstr>
      <vt:lpstr>פתרון חידה מס' 32</vt:lpstr>
      <vt:lpstr>חידה מס' 33 שטח ריבוע בעזרת נייר</vt:lpstr>
      <vt:lpstr>פתרון חידה מס' 33</vt:lpstr>
      <vt:lpstr>חידה מס' 34 ילדים במעגל</vt:lpstr>
      <vt:lpstr>פתרון חידה מס' 34</vt:lpstr>
      <vt:lpstr>חידה מס' 35 טלפון</vt:lpstr>
      <vt:lpstr>פתרון חידה מס' 35</vt:lpstr>
      <vt:lpstr>חידה מס' 36 שווה 100</vt:lpstr>
      <vt:lpstr>פתרון חידה מס' 36</vt:lpstr>
      <vt:lpstr>חידה מס' 37  מצאו את המספר החסר</vt:lpstr>
      <vt:lpstr>פתרון חידה מס' 37</vt:lpstr>
      <vt:lpstr>חידה מס' 38 חידת גפרורים</vt:lpstr>
      <vt:lpstr>פתרון חידה מס' 38</vt:lpstr>
      <vt:lpstr>חידה מס' 39  לחצות את הנהר</vt:lpstr>
      <vt:lpstr>פתרון חידה מס' 39</vt:lpstr>
      <vt:lpstr>חידה מס' 40</vt:lpstr>
      <vt:lpstr>פתרון חידה מס' 40</vt:lpstr>
      <vt:lpstr>חידה מס' 41</vt:lpstr>
      <vt:lpstr>פתרון חידה 41</vt:lpstr>
      <vt:lpstr>חידה מס' 42</vt:lpstr>
      <vt:lpstr>פתרון חידה מס' 42</vt:lpstr>
      <vt:lpstr>חידה מס' 43</vt:lpstr>
      <vt:lpstr>פתרון חידה 43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חידות</dc:title>
  <dc:creator>Ofir Krispin</dc:creator>
  <cp:lastModifiedBy>צופיה מרים פרידמן</cp:lastModifiedBy>
  <cp:revision>101</cp:revision>
  <dcterms:created xsi:type="dcterms:W3CDTF">2016-09-21T07:31:28Z</dcterms:created>
  <dcterms:modified xsi:type="dcterms:W3CDTF">2020-09-10T06:25:50Z</dcterms:modified>
</cp:coreProperties>
</file>